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95" r:id="rId3"/>
  </p:sldMasterIdLst>
  <p:notesMasterIdLst>
    <p:notesMasterId r:id="rId44"/>
  </p:notesMasterIdLst>
  <p:handoutMasterIdLst>
    <p:handoutMasterId r:id="rId45"/>
  </p:handoutMasterIdLst>
  <p:sldIdLst>
    <p:sldId id="256" r:id="rId4"/>
    <p:sldId id="257" r:id="rId5"/>
    <p:sldId id="355" r:id="rId6"/>
    <p:sldId id="327" r:id="rId7"/>
    <p:sldId id="349" r:id="rId8"/>
    <p:sldId id="350" r:id="rId9"/>
    <p:sldId id="361" r:id="rId10"/>
    <p:sldId id="353" r:id="rId11"/>
    <p:sldId id="379" r:id="rId12"/>
    <p:sldId id="362" r:id="rId13"/>
    <p:sldId id="364" r:id="rId14"/>
    <p:sldId id="384" r:id="rId15"/>
    <p:sldId id="434" r:id="rId16"/>
    <p:sldId id="435" r:id="rId17"/>
    <p:sldId id="370" r:id="rId18"/>
    <p:sldId id="410" r:id="rId19"/>
    <p:sldId id="390" r:id="rId20"/>
    <p:sldId id="411" r:id="rId21"/>
    <p:sldId id="438" r:id="rId22"/>
    <p:sldId id="440" r:id="rId23"/>
    <p:sldId id="428" r:id="rId24"/>
    <p:sldId id="396" r:id="rId25"/>
    <p:sldId id="421" r:id="rId26"/>
    <p:sldId id="412" r:id="rId27"/>
    <p:sldId id="376" r:id="rId28"/>
    <p:sldId id="423" r:id="rId29"/>
    <p:sldId id="424" r:id="rId30"/>
    <p:sldId id="446" r:id="rId31"/>
    <p:sldId id="425" r:id="rId32"/>
    <p:sldId id="427" r:id="rId33"/>
    <p:sldId id="426" r:id="rId34"/>
    <p:sldId id="399" r:id="rId35"/>
    <p:sldId id="405" r:id="rId36"/>
    <p:sldId id="429" r:id="rId37"/>
    <p:sldId id="377" r:id="rId38"/>
    <p:sldId id="444" r:id="rId39"/>
    <p:sldId id="443" r:id="rId40"/>
    <p:sldId id="437" r:id="rId41"/>
    <p:sldId id="433" r:id="rId42"/>
    <p:sldId id="445" r:id="rId43"/>
  </p:sldIdLst>
  <p:sldSz cx="9144000" cy="6858000" type="screen4x3"/>
  <p:notesSz cx="6985000" cy="92837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xmlns="">
        <p15:guide id="1" orient="horz" pos="4215">
          <p15:clr>
            <a:srgbClr val="A4A3A4"/>
          </p15:clr>
        </p15:guide>
        <p15:guide id="2" orient="horz" pos="525">
          <p15:clr>
            <a:srgbClr val="A4A3A4"/>
          </p15:clr>
        </p15:guide>
        <p15:guide id="3" pos="4474">
          <p15:clr>
            <a:srgbClr val="A4A3A4"/>
          </p15:clr>
        </p15:guide>
        <p15:guide id="4" pos="1383">
          <p15:clr>
            <a:srgbClr val="A4A3A4"/>
          </p15:clr>
        </p15:guide>
      </p15:sldGuideLst>
    </p:ext>
    <p:ext uri="{2D200454-40CA-4A62-9FC3-DE9A4176ACB9}">
      <p15:notesGuideLst xmlns:p15="http://schemas.microsoft.com/office/powerpoint/2012/main" xmlns="">
        <p15:guide id="1" orient="horz" pos="2924">
          <p15:clr>
            <a:srgbClr val="A4A3A4"/>
          </p15:clr>
        </p15:guide>
        <p15:guide id="2" pos="220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68B1"/>
    <a:srgbClr val="7B9ED0"/>
    <a:srgbClr val="CC9900"/>
    <a:srgbClr val="DC5941"/>
    <a:srgbClr val="9980D0"/>
    <a:srgbClr val="B9A6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89798" autoAdjust="0"/>
  </p:normalViewPr>
  <p:slideViewPr>
    <p:cSldViewPr snapToGrid="0">
      <p:cViewPr>
        <p:scale>
          <a:sx n="84" d="100"/>
          <a:sy n="84" d="100"/>
        </p:scale>
        <p:origin x="-924" y="-174"/>
      </p:cViewPr>
      <p:guideLst>
        <p:guide orient="horz" pos="4215"/>
        <p:guide orient="horz" pos="525"/>
        <p:guide pos="4474"/>
        <p:guide pos="1383"/>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78" d="100"/>
          <a:sy n="78" d="100"/>
        </p:scale>
        <p:origin x="-1992"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C42FC8-BE87-4F16-9C23-2F546E975499}"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en-US"/>
        </a:p>
      </dgm:t>
    </dgm:pt>
    <dgm:pt modelId="{0E71F490-BEE4-4396-93B5-B574C6A3FD61}">
      <dgm:prSet phldrT="[Text]" custT="1"/>
      <dgm:spPr/>
      <dgm:t>
        <a:bodyPr/>
        <a:lstStyle/>
        <a:p>
          <a:r>
            <a:rPr lang="en-US" sz="2800" b="1" dirty="0">
              <a:solidFill>
                <a:schemeClr val="tx1"/>
              </a:solidFill>
            </a:rPr>
            <a:t>Fiscal and Financial Affairs</a:t>
          </a:r>
        </a:p>
      </dgm:t>
    </dgm:pt>
    <dgm:pt modelId="{234DBE0F-F2FD-40C2-AD32-15734CED9D40}" type="parTrans" cxnId="{22A991ED-051B-4A4B-8D05-47D8857B85CF}">
      <dgm:prSet/>
      <dgm:spPr/>
      <dgm:t>
        <a:bodyPr/>
        <a:lstStyle/>
        <a:p>
          <a:endParaRPr lang="en-US"/>
        </a:p>
      </dgm:t>
    </dgm:pt>
    <dgm:pt modelId="{06EAEB4B-AD63-4CF8-AD02-770CFA4704A3}" type="sibTrans" cxnId="{22A991ED-051B-4A4B-8D05-47D8857B85CF}">
      <dgm:prSet/>
      <dgm:spPr/>
      <dgm:t>
        <a:bodyPr/>
        <a:lstStyle/>
        <a:p>
          <a:endParaRPr lang="en-US"/>
        </a:p>
      </dgm:t>
    </dgm:pt>
    <dgm:pt modelId="{6367BD6F-DEAA-4A4F-8683-14B35755FE83}">
      <dgm:prSet phldrT="[Text]" custT="1"/>
      <dgm:spPr/>
      <dgm:t>
        <a:bodyPr/>
        <a:lstStyle/>
        <a:p>
          <a:r>
            <a:rPr lang="en-US" sz="2800" b="1" dirty="0">
              <a:solidFill>
                <a:schemeClr val="tx1"/>
              </a:solidFill>
            </a:rPr>
            <a:t>Transportation</a:t>
          </a:r>
        </a:p>
      </dgm:t>
    </dgm:pt>
    <dgm:pt modelId="{E039FED0-295C-4744-8C96-870629C5C205}" type="parTrans" cxnId="{27D4EF37-5E64-4E3E-8128-34126B31BDE0}">
      <dgm:prSet/>
      <dgm:spPr/>
      <dgm:t>
        <a:bodyPr/>
        <a:lstStyle/>
        <a:p>
          <a:endParaRPr lang="en-US"/>
        </a:p>
      </dgm:t>
    </dgm:pt>
    <dgm:pt modelId="{3645787F-E703-4896-9B14-7C406CF17636}" type="sibTrans" cxnId="{27D4EF37-5E64-4E3E-8128-34126B31BDE0}">
      <dgm:prSet/>
      <dgm:spPr/>
      <dgm:t>
        <a:bodyPr/>
        <a:lstStyle/>
        <a:p>
          <a:endParaRPr lang="en-US"/>
        </a:p>
      </dgm:t>
    </dgm:pt>
    <dgm:pt modelId="{B2A24153-2DE3-4682-B184-FF3EAE3624C6}">
      <dgm:prSet phldrT="[Text]" custT="1"/>
      <dgm:spPr/>
      <dgm:t>
        <a:bodyPr/>
        <a:lstStyle/>
        <a:p>
          <a:r>
            <a:rPr lang="en-US" sz="2800" b="1" dirty="0">
              <a:solidFill>
                <a:schemeClr val="tx1"/>
              </a:solidFill>
            </a:rPr>
            <a:t>Urban Planning</a:t>
          </a:r>
        </a:p>
      </dgm:t>
    </dgm:pt>
    <dgm:pt modelId="{BFBC6A9A-00F4-451F-89B4-3ECAC2069F3F}" type="parTrans" cxnId="{7ACF8438-3A5A-4EF9-AC7C-2919F82F107C}">
      <dgm:prSet/>
      <dgm:spPr/>
      <dgm:t>
        <a:bodyPr/>
        <a:lstStyle/>
        <a:p>
          <a:endParaRPr lang="en-US"/>
        </a:p>
      </dgm:t>
    </dgm:pt>
    <dgm:pt modelId="{64BA4D8E-75C2-4E65-BA95-D1EEFA0FCCE5}" type="sibTrans" cxnId="{7ACF8438-3A5A-4EF9-AC7C-2919F82F107C}">
      <dgm:prSet/>
      <dgm:spPr/>
      <dgm:t>
        <a:bodyPr/>
        <a:lstStyle/>
        <a:p>
          <a:endParaRPr lang="en-US"/>
        </a:p>
      </dgm:t>
    </dgm:pt>
    <dgm:pt modelId="{8C43A062-57F4-46CD-98D5-7DD8CCEFAED5}" type="pres">
      <dgm:prSet presAssocID="{FFC42FC8-BE87-4F16-9C23-2F546E975499}" presName="Name0" presStyleCnt="0">
        <dgm:presLayoutVars>
          <dgm:dir/>
          <dgm:resizeHandles val="exact"/>
        </dgm:presLayoutVars>
      </dgm:prSet>
      <dgm:spPr/>
      <dgm:t>
        <a:bodyPr/>
        <a:lstStyle/>
        <a:p>
          <a:endParaRPr lang="en-US"/>
        </a:p>
      </dgm:t>
    </dgm:pt>
    <dgm:pt modelId="{BEB16186-8D8D-4795-86A0-6BD0204AC934}" type="pres">
      <dgm:prSet presAssocID="{0E71F490-BEE4-4396-93B5-B574C6A3FD61}" presName="node" presStyleLbl="node1" presStyleIdx="0" presStyleCnt="3">
        <dgm:presLayoutVars>
          <dgm:bulletEnabled val="1"/>
        </dgm:presLayoutVars>
      </dgm:prSet>
      <dgm:spPr/>
      <dgm:t>
        <a:bodyPr/>
        <a:lstStyle/>
        <a:p>
          <a:endParaRPr lang="en-US"/>
        </a:p>
      </dgm:t>
    </dgm:pt>
    <dgm:pt modelId="{3EB093E5-DF6E-4F28-B229-2A20EE19321A}" type="pres">
      <dgm:prSet presAssocID="{06EAEB4B-AD63-4CF8-AD02-770CFA4704A3}" presName="sibTrans" presStyleLbl="sibTrans2D1" presStyleIdx="0" presStyleCnt="3"/>
      <dgm:spPr/>
      <dgm:t>
        <a:bodyPr/>
        <a:lstStyle/>
        <a:p>
          <a:endParaRPr lang="en-US"/>
        </a:p>
      </dgm:t>
    </dgm:pt>
    <dgm:pt modelId="{E6800B51-D014-4A2C-818C-9230B36C589D}" type="pres">
      <dgm:prSet presAssocID="{06EAEB4B-AD63-4CF8-AD02-770CFA4704A3}" presName="connectorText" presStyleLbl="sibTrans2D1" presStyleIdx="0" presStyleCnt="3"/>
      <dgm:spPr/>
      <dgm:t>
        <a:bodyPr/>
        <a:lstStyle/>
        <a:p>
          <a:endParaRPr lang="en-US"/>
        </a:p>
      </dgm:t>
    </dgm:pt>
    <dgm:pt modelId="{F5180089-AD80-42BF-97FC-E6530DFCC16A}" type="pres">
      <dgm:prSet presAssocID="{6367BD6F-DEAA-4A4F-8683-14B35755FE83}" presName="node" presStyleLbl="node1" presStyleIdx="1" presStyleCnt="3">
        <dgm:presLayoutVars>
          <dgm:bulletEnabled val="1"/>
        </dgm:presLayoutVars>
      </dgm:prSet>
      <dgm:spPr/>
      <dgm:t>
        <a:bodyPr/>
        <a:lstStyle/>
        <a:p>
          <a:endParaRPr lang="en-US"/>
        </a:p>
      </dgm:t>
    </dgm:pt>
    <dgm:pt modelId="{D6D720D1-C21A-46F1-85F2-DDA48BA666E6}" type="pres">
      <dgm:prSet presAssocID="{3645787F-E703-4896-9B14-7C406CF17636}" presName="sibTrans" presStyleLbl="sibTrans2D1" presStyleIdx="1" presStyleCnt="3"/>
      <dgm:spPr/>
      <dgm:t>
        <a:bodyPr/>
        <a:lstStyle/>
        <a:p>
          <a:endParaRPr lang="en-US"/>
        </a:p>
      </dgm:t>
    </dgm:pt>
    <dgm:pt modelId="{A38FF175-2665-4CFD-8112-4FF7F320530D}" type="pres">
      <dgm:prSet presAssocID="{3645787F-E703-4896-9B14-7C406CF17636}" presName="connectorText" presStyleLbl="sibTrans2D1" presStyleIdx="1" presStyleCnt="3"/>
      <dgm:spPr/>
      <dgm:t>
        <a:bodyPr/>
        <a:lstStyle/>
        <a:p>
          <a:endParaRPr lang="en-US"/>
        </a:p>
      </dgm:t>
    </dgm:pt>
    <dgm:pt modelId="{276D801A-447C-4B0D-9BB1-1D9271878A2E}" type="pres">
      <dgm:prSet presAssocID="{B2A24153-2DE3-4682-B184-FF3EAE3624C6}" presName="node" presStyleLbl="node1" presStyleIdx="2" presStyleCnt="3">
        <dgm:presLayoutVars>
          <dgm:bulletEnabled val="1"/>
        </dgm:presLayoutVars>
      </dgm:prSet>
      <dgm:spPr/>
      <dgm:t>
        <a:bodyPr/>
        <a:lstStyle/>
        <a:p>
          <a:endParaRPr lang="en-US"/>
        </a:p>
      </dgm:t>
    </dgm:pt>
    <dgm:pt modelId="{ACFE1C1B-E14E-4F35-A08F-6F0688BAA5F5}" type="pres">
      <dgm:prSet presAssocID="{64BA4D8E-75C2-4E65-BA95-D1EEFA0FCCE5}" presName="sibTrans" presStyleLbl="sibTrans2D1" presStyleIdx="2" presStyleCnt="3"/>
      <dgm:spPr/>
      <dgm:t>
        <a:bodyPr/>
        <a:lstStyle/>
        <a:p>
          <a:endParaRPr lang="en-US"/>
        </a:p>
      </dgm:t>
    </dgm:pt>
    <dgm:pt modelId="{F7F9B0C4-BE6D-46E4-87E3-9040399F65D4}" type="pres">
      <dgm:prSet presAssocID="{64BA4D8E-75C2-4E65-BA95-D1EEFA0FCCE5}" presName="connectorText" presStyleLbl="sibTrans2D1" presStyleIdx="2" presStyleCnt="3"/>
      <dgm:spPr/>
      <dgm:t>
        <a:bodyPr/>
        <a:lstStyle/>
        <a:p>
          <a:endParaRPr lang="en-US"/>
        </a:p>
      </dgm:t>
    </dgm:pt>
  </dgm:ptLst>
  <dgm:cxnLst>
    <dgm:cxn modelId="{9C8417C4-D7E8-4A59-8406-F9EF1491C62A}" type="presOf" srcId="{64BA4D8E-75C2-4E65-BA95-D1EEFA0FCCE5}" destId="{F7F9B0C4-BE6D-46E4-87E3-9040399F65D4}" srcOrd="1" destOrd="0" presId="urn:microsoft.com/office/officeart/2005/8/layout/cycle7"/>
    <dgm:cxn modelId="{22A991ED-051B-4A4B-8D05-47D8857B85CF}" srcId="{FFC42FC8-BE87-4F16-9C23-2F546E975499}" destId="{0E71F490-BEE4-4396-93B5-B574C6A3FD61}" srcOrd="0" destOrd="0" parTransId="{234DBE0F-F2FD-40C2-AD32-15734CED9D40}" sibTransId="{06EAEB4B-AD63-4CF8-AD02-770CFA4704A3}"/>
    <dgm:cxn modelId="{4A0A3A87-3D67-4A51-B96C-86D3DD4C847A}" type="presOf" srcId="{06EAEB4B-AD63-4CF8-AD02-770CFA4704A3}" destId="{3EB093E5-DF6E-4F28-B229-2A20EE19321A}" srcOrd="0" destOrd="0" presId="urn:microsoft.com/office/officeart/2005/8/layout/cycle7"/>
    <dgm:cxn modelId="{27D4EF37-5E64-4E3E-8128-34126B31BDE0}" srcId="{FFC42FC8-BE87-4F16-9C23-2F546E975499}" destId="{6367BD6F-DEAA-4A4F-8683-14B35755FE83}" srcOrd="1" destOrd="0" parTransId="{E039FED0-295C-4744-8C96-870629C5C205}" sibTransId="{3645787F-E703-4896-9B14-7C406CF17636}"/>
    <dgm:cxn modelId="{D6BB1A93-71B4-41AB-9A62-1FC816F4EB14}" type="presOf" srcId="{0E71F490-BEE4-4396-93B5-B574C6A3FD61}" destId="{BEB16186-8D8D-4795-86A0-6BD0204AC934}" srcOrd="0" destOrd="0" presId="urn:microsoft.com/office/officeart/2005/8/layout/cycle7"/>
    <dgm:cxn modelId="{D5375206-2E62-40B1-B0AC-CB9415E18A3F}" type="presOf" srcId="{64BA4D8E-75C2-4E65-BA95-D1EEFA0FCCE5}" destId="{ACFE1C1B-E14E-4F35-A08F-6F0688BAA5F5}" srcOrd="0" destOrd="0" presId="urn:microsoft.com/office/officeart/2005/8/layout/cycle7"/>
    <dgm:cxn modelId="{D9C7D1B5-7D3C-4521-956C-11072B102973}" type="presOf" srcId="{6367BD6F-DEAA-4A4F-8683-14B35755FE83}" destId="{F5180089-AD80-42BF-97FC-E6530DFCC16A}" srcOrd="0" destOrd="0" presId="urn:microsoft.com/office/officeart/2005/8/layout/cycle7"/>
    <dgm:cxn modelId="{B1A99FCF-FF0E-4D96-9B15-EFDCA7FE525B}" type="presOf" srcId="{3645787F-E703-4896-9B14-7C406CF17636}" destId="{D6D720D1-C21A-46F1-85F2-DDA48BA666E6}" srcOrd="0" destOrd="0" presId="urn:microsoft.com/office/officeart/2005/8/layout/cycle7"/>
    <dgm:cxn modelId="{FB6D639F-F2A2-4674-9462-8E79BE862A96}" type="presOf" srcId="{06EAEB4B-AD63-4CF8-AD02-770CFA4704A3}" destId="{E6800B51-D014-4A2C-818C-9230B36C589D}" srcOrd="1" destOrd="0" presId="urn:microsoft.com/office/officeart/2005/8/layout/cycle7"/>
    <dgm:cxn modelId="{F3949A1F-AD37-4523-BB56-1722A9731D5C}" type="presOf" srcId="{3645787F-E703-4896-9B14-7C406CF17636}" destId="{A38FF175-2665-4CFD-8112-4FF7F320530D}" srcOrd="1" destOrd="0" presId="urn:microsoft.com/office/officeart/2005/8/layout/cycle7"/>
    <dgm:cxn modelId="{7ACF8438-3A5A-4EF9-AC7C-2919F82F107C}" srcId="{FFC42FC8-BE87-4F16-9C23-2F546E975499}" destId="{B2A24153-2DE3-4682-B184-FF3EAE3624C6}" srcOrd="2" destOrd="0" parTransId="{BFBC6A9A-00F4-451F-89B4-3ECAC2069F3F}" sibTransId="{64BA4D8E-75C2-4E65-BA95-D1EEFA0FCCE5}"/>
    <dgm:cxn modelId="{3AE5D781-EB60-433D-9D5D-178B51129656}" type="presOf" srcId="{FFC42FC8-BE87-4F16-9C23-2F546E975499}" destId="{8C43A062-57F4-46CD-98D5-7DD8CCEFAED5}" srcOrd="0" destOrd="0" presId="urn:microsoft.com/office/officeart/2005/8/layout/cycle7"/>
    <dgm:cxn modelId="{384331C9-93C3-4F4E-8D97-67EF30E74D5C}" type="presOf" srcId="{B2A24153-2DE3-4682-B184-FF3EAE3624C6}" destId="{276D801A-447C-4B0D-9BB1-1D9271878A2E}" srcOrd="0" destOrd="0" presId="urn:microsoft.com/office/officeart/2005/8/layout/cycle7"/>
    <dgm:cxn modelId="{E7C40DB5-A8CD-47A4-B235-006E6531DB7E}" type="presParOf" srcId="{8C43A062-57F4-46CD-98D5-7DD8CCEFAED5}" destId="{BEB16186-8D8D-4795-86A0-6BD0204AC934}" srcOrd="0" destOrd="0" presId="urn:microsoft.com/office/officeart/2005/8/layout/cycle7"/>
    <dgm:cxn modelId="{5A145F53-B731-4DFC-87DD-118536C8ECC5}" type="presParOf" srcId="{8C43A062-57F4-46CD-98D5-7DD8CCEFAED5}" destId="{3EB093E5-DF6E-4F28-B229-2A20EE19321A}" srcOrd="1" destOrd="0" presId="urn:microsoft.com/office/officeart/2005/8/layout/cycle7"/>
    <dgm:cxn modelId="{56B794A9-355C-4F70-B24B-39400A9F8C12}" type="presParOf" srcId="{3EB093E5-DF6E-4F28-B229-2A20EE19321A}" destId="{E6800B51-D014-4A2C-818C-9230B36C589D}" srcOrd="0" destOrd="0" presId="urn:microsoft.com/office/officeart/2005/8/layout/cycle7"/>
    <dgm:cxn modelId="{B4C5C456-22D6-45A8-A7C5-D84D45E3B6E3}" type="presParOf" srcId="{8C43A062-57F4-46CD-98D5-7DD8CCEFAED5}" destId="{F5180089-AD80-42BF-97FC-E6530DFCC16A}" srcOrd="2" destOrd="0" presId="urn:microsoft.com/office/officeart/2005/8/layout/cycle7"/>
    <dgm:cxn modelId="{4F23DC41-66B9-4B84-B8D9-6E0EA02A34FA}" type="presParOf" srcId="{8C43A062-57F4-46CD-98D5-7DD8CCEFAED5}" destId="{D6D720D1-C21A-46F1-85F2-DDA48BA666E6}" srcOrd="3" destOrd="0" presId="urn:microsoft.com/office/officeart/2005/8/layout/cycle7"/>
    <dgm:cxn modelId="{449B9AF3-B806-436E-A20B-A67C8404B0FD}" type="presParOf" srcId="{D6D720D1-C21A-46F1-85F2-DDA48BA666E6}" destId="{A38FF175-2665-4CFD-8112-4FF7F320530D}" srcOrd="0" destOrd="0" presId="urn:microsoft.com/office/officeart/2005/8/layout/cycle7"/>
    <dgm:cxn modelId="{55CF8807-060C-430D-9CE2-FF8D1CD79DD0}" type="presParOf" srcId="{8C43A062-57F4-46CD-98D5-7DD8CCEFAED5}" destId="{276D801A-447C-4B0D-9BB1-1D9271878A2E}" srcOrd="4" destOrd="0" presId="urn:microsoft.com/office/officeart/2005/8/layout/cycle7"/>
    <dgm:cxn modelId="{8695B7EF-F034-4491-A827-2117B907ACBD}" type="presParOf" srcId="{8C43A062-57F4-46CD-98D5-7DD8CCEFAED5}" destId="{ACFE1C1B-E14E-4F35-A08F-6F0688BAA5F5}" srcOrd="5" destOrd="0" presId="urn:microsoft.com/office/officeart/2005/8/layout/cycle7"/>
    <dgm:cxn modelId="{33342C51-91EA-436E-9A33-4B776F5BA8D9}" type="presParOf" srcId="{ACFE1C1B-E14E-4F35-A08F-6F0688BAA5F5}" destId="{F7F9B0C4-BE6D-46E4-87E3-9040399F65D4}"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7363"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56050" y="0"/>
            <a:ext cx="3027363" cy="465138"/>
          </a:xfrm>
          <a:prstGeom prst="rect">
            <a:avLst/>
          </a:prstGeom>
        </p:spPr>
        <p:txBody>
          <a:bodyPr vert="horz" lIns="91440" tIns="45720" rIns="91440" bIns="45720" rtlCol="0"/>
          <a:lstStyle>
            <a:lvl1pPr algn="r">
              <a:defRPr sz="1200"/>
            </a:lvl1pPr>
          </a:lstStyle>
          <a:p>
            <a:fld id="{2F42F531-1E7D-44FA-934A-E8E6A941673F}" type="datetimeFigureOut">
              <a:rPr lang="en-US" smtClean="0"/>
              <a:pPr/>
              <a:t>3/27/2017</a:t>
            </a:fld>
            <a:endParaRPr lang="en-US"/>
          </a:p>
        </p:txBody>
      </p:sp>
      <p:sp>
        <p:nvSpPr>
          <p:cNvPr id="4" name="Footer Placeholder 3"/>
          <p:cNvSpPr>
            <a:spLocks noGrp="1"/>
          </p:cNvSpPr>
          <p:nvPr>
            <p:ph type="ftr" sz="quarter" idx="2"/>
          </p:nvPr>
        </p:nvSpPr>
        <p:spPr>
          <a:xfrm>
            <a:off x="0" y="8818563"/>
            <a:ext cx="3027363" cy="46513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56050" y="8818563"/>
            <a:ext cx="3027363" cy="465137"/>
          </a:xfrm>
          <a:prstGeom prst="rect">
            <a:avLst/>
          </a:prstGeom>
        </p:spPr>
        <p:txBody>
          <a:bodyPr vert="horz" lIns="91440" tIns="45720" rIns="91440" bIns="45720" rtlCol="0" anchor="b"/>
          <a:lstStyle>
            <a:lvl1pPr algn="r">
              <a:defRPr sz="1200"/>
            </a:lvl1pPr>
          </a:lstStyle>
          <a:p>
            <a:fld id="{B6F5C04B-8875-46C2-A314-9FF0DD0EBBD3}" type="slidenum">
              <a:rPr lang="en-US" smtClean="0"/>
              <a:pPr/>
              <a:t>‹#›</a:t>
            </a:fld>
            <a:endParaRPr lang="en-US"/>
          </a:p>
        </p:txBody>
      </p:sp>
    </p:spTree>
    <p:extLst>
      <p:ext uri="{BB962C8B-B14F-4D97-AF65-F5344CB8AC3E}">
        <p14:creationId xmlns:p14="http://schemas.microsoft.com/office/powerpoint/2010/main" val="1909045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7363" cy="463550"/>
          </a:xfrm>
          <a:prstGeom prst="rect">
            <a:avLst/>
          </a:prstGeom>
        </p:spPr>
        <p:txBody>
          <a:bodyPr vert="horz" lIns="92958" tIns="46479" rIns="92958" bIns="46479"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956050" y="0"/>
            <a:ext cx="3027363" cy="463550"/>
          </a:xfrm>
          <a:prstGeom prst="rect">
            <a:avLst/>
          </a:prstGeom>
        </p:spPr>
        <p:txBody>
          <a:bodyPr vert="horz" wrap="square" lIns="92958" tIns="46479" rIns="92958" bIns="46479" numCol="1" anchor="t" anchorCtr="0" compatLnSpc="1">
            <a:prstTxWarp prst="textNoShape">
              <a:avLst/>
            </a:prstTxWarp>
          </a:bodyPr>
          <a:lstStyle>
            <a:lvl1pPr algn="r" eaLnBrk="1" hangingPunct="1">
              <a:defRPr sz="1200">
                <a:latin typeface="Calibri" panose="020F0502020204030204" pitchFamily="34" charset="0"/>
              </a:defRPr>
            </a:lvl1pPr>
          </a:lstStyle>
          <a:p>
            <a:fld id="{90FF014E-4851-4310-9254-1600851BE56B}" type="datetime1">
              <a:rPr lang="en-US" altLang="en-US"/>
              <a:pPr/>
              <a:t>3/27/2017</a:t>
            </a:fld>
            <a:endParaRPr lang="en-US" altLang="en-US"/>
          </a:p>
        </p:txBody>
      </p:sp>
      <p:sp>
        <p:nvSpPr>
          <p:cNvPr id="4" name="Slide Image Placeholder 3"/>
          <p:cNvSpPr>
            <a:spLocks noGrp="1" noRot="1" noChangeAspect="1"/>
          </p:cNvSpPr>
          <p:nvPr>
            <p:ph type="sldImg" idx="2"/>
          </p:nvPr>
        </p:nvSpPr>
        <p:spPr>
          <a:xfrm>
            <a:off x="1171575" y="696913"/>
            <a:ext cx="4641850" cy="3481387"/>
          </a:xfrm>
          <a:prstGeom prst="rect">
            <a:avLst/>
          </a:prstGeom>
          <a:noFill/>
          <a:ln w="12700">
            <a:solidFill>
              <a:prstClr val="black"/>
            </a:solidFill>
          </a:ln>
        </p:spPr>
        <p:txBody>
          <a:bodyPr vert="horz" lIns="92958" tIns="46479" rIns="92958" bIns="46479" rtlCol="0" anchor="ctr"/>
          <a:lstStyle/>
          <a:p>
            <a:pPr lvl="0"/>
            <a:endParaRPr lang="en-US" noProof="0"/>
          </a:p>
        </p:txBody>
      </p:sp>
      <p:sp>
        <p:nvSpPr>
          <p:cNvPr id="5" name="Notes Placeholder 4"/>
          <p:cNvSpPr>
            <a:spLocks noGrp="1"/>
          </p:cNvSpPr>
          <p:nvPr>
            <p:ph type="body" sz="quarter" idx="3"/>
          </p:nvPr>
        </p:nvSpPr>
        <p:spPr>
          <a:xfrm>
            <a:off x="698500" y="4410075"/>
            <a:ext cx="5588000" cy="4176713"/>
          </a:xfrm>
          <a:prstGeom prst="rect">
            <a:avLst/>
          </a:prstGeom>
        </p:spPr>
        <p:txBody>
          <a:bodyPr vert="horz" lIns="92958" tIns="46479" rIns="92958" bIns="4647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18563"/>
            <a:ext cx="3027363" cy="463550"/>
          </a:xfrm>
          <a:prstGeom prst="rect">
            <a:avLst/>
          </a:prstGeom>
        </p:spPr>
        <p:txBody>
          <a:bodyPr vert="horz" lIns="92958" tIns="46479" rIns="92958" bIns="46479"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956050" y="8818563"/>
            <a:ext cx="3027363" cy="463550"/>
          </a:xfrm>
          <a:prstGeom prst="rect">
            <a:avLst/>
          </a:prstGeom>
        </p:spPr>
        <p:txBody>
          <a:bodyPr vert="horz" wrap="square" lIns="92958" tIns="46479" rIns="92958" bIns="46479" numCol="1" anchor="b" anchorCtr="0" compatLnSpc="1">
            <a:prstTxWarp prst="textNoShape">
              <a:avLst/>
            </a:prstTxWarp>
          </a:bodyPr>
          <a:lstStyle>
            <a:lvl1pPr algn="r" eaLnBrk="1" hangingPunct="1">
              <a:defRPr sz="1200">
                <a:latin typeface="Calibri" panose="020F0502020204030204" pitchFamily="34" charset="0"/>
              </a:defRPr>
            </a:lvl1pPr>
          </a:lstStyle>
          <a:p>
            <a:fld id="{1D7F40DA-1875-4CAF-BAB6-444E19BD0812}" type="slidenum">
              <a:rPr lang="en-US" altLang="en-US"/>
              <a:pPr/>
              <a:t>‹#›</a:t>
            </a:fld>
            <a:endParaRPr lang="en-US" altLang="en-US"/>
          </a:p>
        </p:txBody>
      </p:sp>
    </p:spTree>
    <p:extLst>
      <p:ext uri="{BB962C8B-B14F-4D97-AF65-F5344CB8AC3E}">
        <p14:creationId xmlns:p14="http://schemas.microsoft.com/office/powerpoint/2010/main" val="17548830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51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EC31BDB-CFB3-4BDC-94AB-16AB3A7123BC}" type="slidenum">
              <a:rPr lang="en-US" altLang="en-US" sz="1200">
                <a:latin typeface="Calibri" panose="020F0502020204030204" pitchFamily="34" charset="0"/>
              </a:rPr>
              <a:pPr/>
              <a:t>1</a:t>
            </a:fld>
            <a:endParaRPr lang="en-US" altLang="en-US"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9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0074B6B-F95E-4091-A70E-A944CE484FF3}" type="slidenum">
              <a:rPr lang="en-US" altLang="en-US" sz="1200">
                <a:latin typeface="Calibri" panose="020F0502020204030204" pitchFamily="34" charset="0"/>
              </a:rPr>
              <a:pPr/>
              <a:t>10</a:t>
            </a:fld>
            <a:endParaRPr lang="en-US" altLang="en-US" sz="1200">
              <a:latin typeface="Calibri" panose="020F0502020204030204" pitchFamily="34" charset="0"/>
            </a:endParaRPr>
          </a:p>
        </p:txBody>
      </p:sp>
    </p:spTree>
    <p:extLst>
      <p:ext uri="{BB962C8B-B14F-4D97-AF65-F5344CB8AC3E}">
        <p14:creationId xmlns:p14="http://schemas.microsoft.com/office/powerpoint/2010/main" val="2524712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lvl="0"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11</a:t>
            </a:fld>
            <a:endParaRPr lang="en-US" altLang="en-US" sz="1200">
              <a:latin typeface="Calibri" panose="020F0502020204030204" pitchFamily="34" charset="0"/>
            </a:endParaRPr>
          </a:p>
        </p:txBody>
      </p:sp>
    </p:spTree>
    <p:extLst>
      <p:ext uri="{BB962C8B-B14F-4D97-AF65-F5344CB8AC3E}">
        <p14:creationId xmlns:p14="http://schemas.microsoft.com/office/powerpoint/2010/main" val="36423359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4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A866144A-3AC4-4F2E-946C-08770D15182E}" type="slidenum">
              <a:rPr lang="en-US" altLang="en-US" sz="1200">
                <a:latin typeface="Calibri" panose="020F0502020204030204" pitchFamily="34" charset="0"/>
              </a:rPr>
              <a:pPr/>
              <a:t>12</a:t>
            </a:fld>
            <a:endParaRPr lang="en-US" altLang="en-US" sz="1200">
              <a:latin typeface="Calibri" panose="020F0502020204030204" pitchFamily="34" charset="0"/>
            </a:endParaRPr>
          </a:p>
        </p:txBody>
      </p:sp>
    </p:spTree>
    <p:extLst>
      <p:ext uri="{BB962C8B-B14F-4D97-AF65-F5344CB8AC3E}">
        <p14:creationId xmlns:p14="http://schemas.microsoft.com/office/powerpoint/2010/main" val="1128909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lvl="0"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13</a:t>
            </a:fld>
            <a:endParaRPr lang="en-US" altLang="en-US" sz="1200">
              <a:latin typeface="Calibri" panose="020F0502020204030204" pitchFamily="34" charset="0"/>
            </a:endParaRPr>
          </a:p>
        </p:txBody>
      </p:sp>
    </p:spTree>
    <p:extLst>
      <p:ext uri="{BB962C8B-B14F-4D97-AF65-F5344CB8AC3E}">
        <p14:creationId xmlns:p14="http://schemas.microsoft.com/office/powerpoint/2010/main" val="3639750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lvl="0"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14</a:t>
            </a:fld>
            <a:endParaRPr lang="en-US" altLang="en-US" sz="1200">
              <a:latin typeface="Calibri" panose="020F0502020204030204" pitchFamily="34" charset="0"/>
            </a:endParaRPr>
          </a:p>
        </p:txBody>
      </p:sp>
    </p:spTree>
    <p:extLst>
      <p:ext uri="{BB962C8B-B14F-4D97-AF65-F5344CB8AC3E}">
        <p14:creationId xmlns:p14="http://schemas.microsoft.com/office/powerpoint/2010/main" val="21353254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9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0074B6B-F95E-4091-A70E-A944CE484FF3}" type="slidenum">
              <a:rPr lang="en-US" altLang="en-US" sz="1200">
                <a:latin typeface="Calibri" panose="020F0502020204030204" pitchFamily="34" charset="0"/>
              </a:rPr>
              <a:pPr/>
              <a:t>15</a:t>
            </a:fld>
            <a:endParaRPr lang="en-US" altLang="en-US" sz="1200">
              <a:latin typeface="Calibri" panose="020F0502020204030204" pitchFamily="34" charset="0"/>
            </a:endParaRPr>
          </a:p>
        </p:txBody>
      </p:sp>
    </p:spTree>
    <p:extLst>
      <p:ext uri="{BB962C8B-B14F-4D97-AF65-F5344CB8AC3E}">
        <p14:creationId xmlns:p14="http://schemas.microsoft.com/office/powerpoint/2010/main" val="41162930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D7F40DA-1875-4CAF-BAB6-444E19BD0812}" type="slidenum">
              <a:rPr lang="en-US" altLang="en-US" smtClean="0"/>
              <a:pPr/>
              <a:t>16</a:t>
            </a:fld>
            <a:endParaRPr lang="en-US" altLang="en-US"/>
          </a:p>
        </p:txBody>
      </p:sp>
    </p:spTree>
    <p:extLst>
      <p:ext uri="{BB962C8B-B14F-4D97-AF65-F5344CB8AC3E}">
        <p14:creationId xmlns:p14="http://schemas.microsoft.com/office/powerpoint/2010/main" val="3002389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57400" lvl="4"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17</a:t>
            </a:fld>
            <a:endParaRPr lang="en-US" altLang="en-US" sz="1200">
              <a:latin typeface="Calibri" panose="020F0502020204030204" pitchFamily="34" charset="0"/>
            </a:endParaRPr>
          </a:p>
        </p:txBody>
      </p:sp>
    </p:spTree>
    <p:extLst>
      <p:ext uri="{BB962C8B-B14F-4D97-AF65-F5344CB8AC3E}">
        <p14:creationId xmlns:p14="http://schemas.microsoft.com/office/powerpoint/2010/main" val="3158662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57400" lvl="4"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18</a:t>
            </a:fld>
            <a:endParaRPr lang="en-US" altLang="en-US" sz="1200">
              <a:latin typeface="Calibri" panose="020F0502020204030204" pitchFamily="34" charset="0"/>
            </a:endParaRPr>
          </a:p>
        </p:txBody>
      </p:sp>
    </p:spTree>
    <p:extLst>
      <p:ext uri="{BB962C8B-B14F-4D97-AF65-F5344CB8AC3E}">
        <p14:creationId xmlns:p14="http://schemas.microsoft.com/office/powerpoint/2010/main" val="2398190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57400" lvl="4"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21</a:t>
            </a:fld>
            <a:endParaRPr lang="en-US" altLang="en-US" sz="1200">
              <a:latin typeface="Calibri" panose="020F0502020204030204" pitchFamily="34" charset="0"/>
            </a:endParaRPr>
          </a:p>
        </p:txBody>
      </p:sp>
    </p:spTree>
    <p:extLst>
      <p:ext uri="{BB962C8B-B14F-4D97-AF65-F5344CB8AC3E}">
        <p14:creationId xmlns:p14="http://schemas.microsoft.com/office/powerpoint/2010/main" val="3342134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71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51324FF2-7BF6-4E14-B07A-D3DF37D8A7C7}" type="slidenum">
              <a:rPr lang="en-US" altLang="en-US" sz="1200">
                <a:latin typeface="Calibri" panose="020F0502020204030204" pitchFamily="34" charset="0"/>
              </a:rPr>
              <a:pPr/>
              <a:t>2</a:t>
            </a:fld>
            <a:endParaRPr lang="en-US" altLang="en-US" sz="120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57400" lvl="4"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22</a:t>
            </a:fld>
            <a:endParaRPr lang="en-US" altLang="en-US" sz="1200">
              <a:latin typeface="Calibri" panose="020F0502020204030204" pitchFamily="34" charset="0"/>
            </a:endParaRPr>
          </a:p>
        </p:txBody>
      </p:sp>
    </p:spTree>
    <p:extLst>
      <p:ext uri="{BB962C8B-B14F-4D97-AF65-F5344CB8AC3E}">
        <p14:creationId xmlns:p14="http://schemas.microsoft.com/office/powerpoint/2010/main" val="4196835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57400" lvl="4"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23</a:t>
            </a:fld>
            <a:endParaRPr lang="en-US" altLang="en-US" sz="1200">
              <a:latin typeface="Calibri" panose="020F0502020204030204" pitchFamily="34" charset="0"/>
            </a:endParaRPr>
          </a:p>
        </p:txBody>
      </p:sp>
    </p:spTree>
    <p:extLst>
      <p:ext uri="{BB962C8B-B14F-4D97-AF65-F5344CB8AC3E}">
        <p14:creationId xmlns:p14="http://schemas.microsoft.com/office/powerpoint/2010/main" val="36316224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57400" lvl="4"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24</a:t>
            </a:fld>
            <a:endParaRPr lang="en-US" altLang="en-US" sz="1200">
              <a:latin typeface="Calibri" panose="020F0502020204030204" pitchFamily="34" charset="0"/>
            </a:endParaRPr>
          </a:p>
        </p:txBody>
      </p:sp>
    </p:spTree>
    <p:extLst>
      <p:ext uri="{BB962C8B-B14F-4D97-AF65-F5344CB8AC3E}">
        <p14:creationId xmlns:p14="http://schemas.microsoft.com/office/powerpoint/2010/main" val="24174342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9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0074B6B-F95E-4091-A70E-A944CE484FF3}" type="slidenum">
              <a:rPr lang="en-US" altLang="en-US" sz="1200">
                <a:latin typeface="Calibri" panose="020F0502020204030204" pitchFamily="34" charset="0"/>
              </a:rPr>
              <a:pPr/>
              <a:t>25</a:t>
            </a:fld>
            <a:endParaRPr lang="en-US" altLang="en-US" sz="1200">
              <a:latin typeface="Calibri" panose="020F0502020204030204" pitchFamily="34" charset="0"/>
            </a:endParaRPr>
          </a:p>
        </p:txBody>
      </p:sp>
    </p:spTree>
    <p:extLst>
      <p:ext uri="{BB962C8B-B14F-4D97-AF65-F5344CB8AC3E}">
        <p14:creationId xmlns:p14="http://schemas.microsoft.com/office/powerpoint/2010/main" val="2192931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D7F40DA-1875-4CAF-BAB6-444E19BD0812}" type="slidenum">
              <a:rPr lang="en-US" altLang="en-US" smtClean="0"/>
              <a:pPr/>
              <a:t>26</a:t>
            </a:fld>
            <a:endParaRPr lang="en-US" altLang="en-US"/>
          </a:p>
        </p:txBody>
      </p:sp>
    </p:spTree>
    <p:extLst>
      <p:ext uri="{BB962C8B-B14F-4D97-AF65-F5344CB8AC3E}">
        <p14:creationId xmlns:p14="http://schemas.microsoft.com/office/powerpoint/2010/main" val="24451284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D7F40DA-1875-4CAF-BAB6-444E19BD0812}" type="slidenum">
              <a:rPr lang="en-US" altLang="en-US" smtClean="0"/>
              <a:pPr/>
              <a:t>27</a:t>
            </a:fld>
            <a:endParaRPr lang="en-US" altLang="en-US"/>
          </a:p>
        </p:txBody>
      </p:sp>
    </p:spTree>
    <p:extLst>
      <p:ext uri="{BB962C8B-B14F-4D97-AF65-F5344CB8AC3E}">
        <p14:creationId xmlns:p14="http://schemas.microsoft.com/office/powerpoint/2010/main" val="16598237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D7F40DA-1875-4CAF-BAB6-444E19BD0812}" type="slidenum">
              <a:rPr lang="en-US" altLang="en-US" smtClean="0"/>
              <a:pPr/>
              <a:t>28</a:t>
            </a:fld>
            <a:endParaRPr lang="en-US" altLang="en-US"/>
          </a:p>
        </p:txBody>
      </p:sp>
    </p:spTree>
    <p:extLst>
      <p:ext uri="{BB962C8B-B14F-4D97-AF65-F5344CB8AC3E}">
        <p14:creationId xmlns:p14="http://schemas.microsoft.com/office/powerpoint/2010/main" val="12722089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57400" lvl="4"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29</a:t>
            </a:fld>
            <a:endParaRPr lang="en-US" altLang="en-US" sz="1200">
              <a:latin typeface="Calibri" panose="020F0502020204030204" pitchFamily="34" charset="0"/>
            </a:endParaRPr>
          </a:p>
        </p:txBody>
      </p:sp>
    </p:spTree>
    <p:extLst>
      <p:ext uri="{BB962C8B-B14F-4D97-AF65-F5344CB8AC3E}">
        <p14:creationId xmlns:p14="http://schemas.microsoft.com/office/powerpoint/2010/main" val="3178412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57400" lvl="4"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30</a:t>
            </a:fld>
            <a:endParaRPr lang="en-US" altLang="en-US" sz="1200">
              <a:latin typeface="Calibri" panose="020F0502020204030204" pitchFamily="34" charset="0"/>
            </a:endParaRPr>
          </a:p>
        </p:txBody>
      </p:sp>
    </p:spTree>
    <p:extLst>
      <p:ext uri="{BB962C8B-B14F-4D97-AF65-F5344CB8AC3E}">
        <p14:creationId xmlns:p14="http://schemas.microsoft.com/office/powerpoint/2010/main" val="38121406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57400" lvl="4"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31</a:t>
            </a:fld>
            <a:endParaRPr lang="en-US" altLang="en-US" sz="1200">
              <a:latin typeface="Calibri" panose="020F0502020204030204" pitchFamily="34" charset="0"/>
            </a:endParaRPr>
          </a:p>
        </p:txBody>
      </p:sp>
    </p:spTree>
    <p:extLst>
      <p:ext uri="{BB962C8B-B14F-4D97-AF65-F5344CB8AC3E}">
        <p14:creationId xmlns:p14="http://schemas.microsoft.com/office/powerpoint/2010/main" val="2054531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9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0074B6B-F95E-4091-A70E-A944CE484FF3}" type="slidenum">
              <a:rPr lang="en-US" altLang="en-US" sz="1200">
                <a:latin typeface="Calibri" panose="020F0502020204030204" pitchFamily="34" charset="0"/>
              </a:rPr>
              <a:pPr/>
              <a:t>3</a:t>
            </a:fld>
            <a:endParaRPr lang="en-US" altLang="en-US" sz="1200">
              <a:latin typeface="Calibri" panose="020F0502020204030204" pitchFamily="34" charset="0"/>
            </a:endParaRPr>
          </a:p>
        </p:txBody>
      </p:sp>
    </p:spTree>
    <p:extLst>
      <p:ext uri="{BB962C8B-B14F-4D97-AF65-F5344CB8AC3E}">
        <p14:creationId xmlns:p14="http://schemas.microsoft.com/office/powerpoint/2010/main" val="28501467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57400" lvl="4"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32</a:t>
            </a:fld>
            <a:endParaRPr lang="en-US" altLang="en-US" sz="1200">
              <a:latin typeface="Calibri" panose="020F0502020204030204" pitchFamily="34" charset="0"/>
            </a:endParaRPr>
          </a:p>
        </p:txBody>
      </p:sp>
    </p:spTree>
    <p:extLst>
      <p:ext uri="{BB962C8B-B14F-4D97-AF65-F5344CB8AC3E}">
        <p14:creationId xmlns:p14="http://schemas.microsoft.com/office/powerpoint/2010/main" val="30553802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57400" lvl="4"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33</a:t>
            </a:fld>
            <a:endParaRPr lang="en-US" altLang="en-US" sz="1200">
              <a:latin typeface="Calibri" panose="020F0502020204030204" pitchFamily="34" charset="0"/>
            </a:endParaRPr>
          </a:p>
        </p:txBody>
      </p:sp>
    </p:spTree>
    <p:extLst>
      <p:ext uri="{BB962C8B-B14F-4D97-AF65-F5344CB8AC3E}">
        <p14:creationId xmlns:p14="http://schemas.microsoft.com/office/powerpoint/2010/main" val="35509897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57400" lvl="4"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34</a:t>
            </a:fld>
            <a:endParaRPr lang="en-US" altLang="en-US" sz="1200">
              <a:latin typeface="Calibri" panose="020F0502020204030204" pitchFamily="34" charset="0"/>
            </a:endParaRPr>
          </a:p>
        </p:txBody>
      </p:sp>
    </p:spTree>
    <p:extLst>
      <p:ext uri="{BB962C8B-B14F-4D97-AF65-F5344CB8AC3E}">
        <p14:creationId xmlns:p14="http://schemas.microsoft.com/office/powerpoint/2010/main" val="3063119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57400" lvl="4"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35</a:t>
            </a:fld>
            <a:endParaRPr lang="en-US" altLang="en-US" sz="1200">
              <a:latin typeface="Calibri" panose="020F0502020204030204" pitchFamily="34" charset="0"/>
            </a:endParaRPr>
          </a:p>
        </p:txBody>
      </p:sp>
    </p:spTree>
    <p:extLst>
      <p:ext uri="{BB962C8B-B14F-4D97-AF65-F5344CB8AC3E}">
        <p14:creationId xmlns:p14="http://schemas.microsoft.com/office/powerpoint/2010/main" val="16130551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57400" lvl="4"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37</a:t>
            </a:fld>
            <a:endParaRPr lang="en-US" altLang="en-US" sz="1200">
              <a:latin typeface="Calibri" panose="020F0502020204030204" pitchFamily="34" charset="0"/>
            </a:endParaRPr>
          </a:p>
        </p:txBody>
      </p:sp>
    </p:spTree>
    <p:extLst>
      <p:ext uri="{BB962C8B-B14F-4D97-AF65-F5344CB8AC3E}">
        <p14:creationId xmlns:p14="http://schemas.microsoft.com/office/powerpoint/2010/main" val="3314526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57400" lvl="4"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38</a:t>
            </a:fld>
            <a:endParaRPr lang="en-US" altLang="en-US" sz="1200">
              <a:latin typeface="Calibri" panose="020F0502020204030204" pitchFamily="34" charset="0"/>
            </a:endParaRPr>
          </a:p>
        </p:txBody>
      </p:sp>
    </p:spTree>
    <p:extLst>
      <p:ext uri="{BB962C8B-B14F-4D97-AF65-F5344CB8AC3E}">
        <p14:creationId xmlns:p14="http://schemas.microsoft.com/office/powerpoint/2010/main" val="34267515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57400" lvl="4"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39</a:t>
            </a:fld>
            <a:endParaRPr lang="en-US" altLang="en-US" sz="1200">
              <a:latin typeface="Calibri" panose="020F0502020204030204" pitchFamily="34" charset="0"/>
            </a:endParaRPr>
          </a:p>
        </p:txBody>
      </p:sp>
    </p:spTree>
    <p:extLst>
      <p:ext uri="{BB962C8B-B14F-4D97-AF65-F5344CB8AC3E}">
        <p14:creationId xmlns:p14="http://schemas.microsoft.com/office/powerpoint/2010/main" val="2305434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lvl="0"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4</a:t>
            </a:fld>
            <a:endParaRPr lang="en-US" altLang="en-US"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lvl="0"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5</a:t>
            </a:fld>
            <a:endParaRPr lang="en-US" altLang="en-US" sz="1200">
              <a:latin typeface="Calibri" panose="020F0502020204030204" pitchFamily="34" charset="0"/>
            </a:endParaRPr>
          </a:p>
        </p:txBody>
      </p:sp>
    </p:spTree>
    <p:extLst>
      <p:ext uri="{BB962C8B-B14F-4D97-AF65-F5344CB8AC3E}">
        <p14:creationId xmlns:p14="http://schemas.microsoft.com/office/powerpoint/2010/main" val="446202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lvl="0"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6</a:t>
            </a:fld>
            <a:endParaRPr lang="en-US" altLang="en-US" sz="1200">
              <a:latin typeface="Calibri" panose="020F0502020204030204" pitchFamily="34" charset="0"/>
            </a:endParaRPr>
          </a:p>
        </p:txBody>
      </p:sp>
    </p:spTree>
    <p:extLst>
      <p:ext uri="{BB962C8B-B14F-4D97-AF65-F5344CB8AC3E}">
        <p14:creationId xmlns:p14="http://schemas.microsoft.com/office/powerpoint/2010/main" val="12274302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9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0074B6B-F95E-4091-A70E-A944CE484FF3}" type="slidenum">
              <a:rPr lang="en-US" altLang="en-US" sz="1200">
                <a:latin typeface="Calibri" panose="020F0502020204030204" pitchFamily="34" charset="0"/>
              </a:rPr>
              <a:pPr/>
              <a:t>7</a:t>
            </a:fld>
            <a:endParaRPr lang="en-US" altLang="en-US" sz="1200">
              <a:latin typeface="Calibri" panose="020F0502020204030204" pitchFamily="34" charset="0"/>
            </a:endParaRPr>
          </a:p>
        </p:txBody>
      </p:sp>
    </p:spTree>
    <p:extLst>
      <p:ext uri="{BB962C8B-B14F-4D97-AF65-F5344CB8AC3E}">
        <p14:creationId xmlns:p14="http://schemas.microsoft.com/office/powerpoint/2010/main" val="445421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lvl="0" indent="-228600" eaLnBrk="1" hangingPunct="1">
              <a:spcBef>
                <a:spcPct val="0"/>
              </a:spcBef>
            </a:pPr>
            <a:endParaRPr lang="en-US" altLang="en-US" dirty="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392D6E6-4A49-40E9-B93E-975FBE571CFF}" type="slidenum">
              <a:rPr lang="en-US" altLang="en-US" sz="1200">
                <a:latin typeface="Calibri" panose="020F0502020204030204" pitchFamily="34" charset="0"/>
              </a:rPr>
              <a:pPr/>
              <a:t>8</a:t>
            </a:fld>
            <a:endParaRPr lang="en-US" altLang="en-US" sz="1200">
              <a:latin typeface="Calibri" panose="020F0502020204030204" pitchFamily="34" charset="0"/>
            </a:endParaRPr>
          </a:p>
        </p:txBody>
      </p:sp>
    </p:spTree>
    <p:extLst>
      <p:ext uri="{BB962C8B-B14F-4D97-AF65-F5344CB8AC3E}">
        <p14:creationId xmlns:p14="http://schemas.microsoft.com/office/powerpoint/2010/main" val="32147623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1BBB0ACF-78AD-4FA7-8C7A-6F6A93C583EA}" type="slidenum">
              <a:rPr lang="en-US" altLang="en-US" sz="1200">
                <a:latin typeface="Calibri" panose="020F0502020204030204" pitchFamily="34" charset="0"/>
              </a:rPr>
              <a:pPr/>
              <a:t>9</a:t>
            </a:fld>
            <a:endParaRPr lang="en-US" altLang="en-US" sz="1200">
              <a:latin typeface="Calibri" panose="020F0502020204030204" pitchFamily="34" charset="0"/>
            </a:endParaRPr>
          </a:p>
        </p:txBody>
      </p:sp>
    </p:spTree>
    <p:extLst>
      <p:ext uri="{BB962C8B-B14F-4D97-AF65-F5344CB8AC3E}">
        <p14:creationId xmlns:p14="http://schemas.microsoft.com/office/powerpoint/2010/main" val="3432431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tiff"/><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tiff"/><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tiff"/><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tif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127915465"/>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6073826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652588"/>
            <a:ext cx="1838325" cy="38481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93763" y="1652588"/>
            <a:ext cx="5367337" cy="384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8327587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61314805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5475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4718406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93763" y="1946275"/>
            <a:ext cx="3602037" cy="4019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46275"/>
            <a:ext cx="3603625" cy="4019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7301717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24368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46354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114091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58937879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7469179"/>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4271063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8824951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857250"/>
            <a:ext cx="1838325" cy="51085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93763" y="857250"/>
            <a:ext cx="5367337" cy="51085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05883305"/>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White blank">
    <p:spTree>
      <p:nvGrpSpPr>
        <p:cNvPr id="1" name=""/>
        <p:cNvGrpSpPr/>
        <p:nvPr/>
      </p:nvGrpSpPr>
      <p:grpSpPr>
        <a:xfrm>
          <a:off x="0" y="0"/>
          <a:ext cx="0" cy="0"/>
          <a:chOff x="0" y="0"/>
          <a:chExt cx="0" cy="0"/>
        </a:xfrm>
      </p:grpSpPr>
      <p:sp>
        <p:nvSpPr>
          <p:cNvPr id="11" name="Shape 11"/>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828676984"/>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Dark">
    <p:spTree>
      <p:nvGrpSpPr>
        <p:cNvPr id="1" name=""/>
        <p:cNvGrpSpPr/>
        <p:nvPr/>
      </p:nvGrpSpPr>
      <p:grpSpPr>
        <a:xfrm>
          <a:off x="0" y="0"/>
          <a:ext cx="0" cy="0"/>
          <a:chOff x="0" y="0"/>
          <a:chExt cx="0" cy="0"/>
        </a:xfrm>
      </p:grpSpPr>
      <p:pic>
        <p:nvPicPr>
          <p:cNvPr id="18" name="dark_background-widescreen-clean.tif"/>
          <p:cNvPicPr>
            <a:picLocks noChangeAspect="1"/>
          </p:cNvPicPr>
          <p:nvPr/>
        </p:nvPicPr>
        <p:blipFill>
          <a:blip r:embed="rId2">
            <a:extLst/>
          </a:blip>
          <a:stretch>
            <a:fillRect/>
          </a:stretch>
        </p:blipFill>
        <p:spPr>
          <a:xfrm>
            <a:off x="0" y="0"/>
            <a:ext cx="9144000" cy="6858000"/>
          </a:xfrm>
          <a:prstGeom prst="rect">
            <a:avLst/>
          </a:prstGeom>
          <a:ln w="12700">
            <a:miter lim="400000"/>
          </a:ln>
        </p:spPr>
      </p:pic>
      <p:sp>
        <p:nvSpPr>
          <p:cNvPr id="19" name="Shape 19"/>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31455670"/>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Dark Title">
    <p:spTree>
      <p:nvGrpSpPr>
        <p:cNvPr id="1" name=""/>
        <p:cNvGrpSpPr/>
        <p:nvPr/>
      </p:nvGrpSpPr>
      <p:grpSpPr>
        <a:xfrm>
          <a:off x="0" y="0"/>
          <a:ext cx="0" cy="0"/>
          <a:chOff x="0" y="0"/>
          <a:chExt cx="0" cy="0"/>
        </a:xfrm>
      </p:grpSpPr>
      <p:pic>
        <p:nvPicPr>
          <p:cNvPr id="26" name="dark_background-widescreen-clean.tif"/>
          <p:cNvPicPr>
            <a:picLocks noChangeAspect="1"/>
          </p:cNvPicPr>
          <p:nvPr/>
        </p:nvPicPr>
        <p:blipFill>
          <a:blip r:embed="rId2">
            <a:extLst/>
          </a:blip>
          <a:stretch>
            <a:fillRect/>
          </a:stretch>
        </p:blipFill>
        <p:spPr>
          <a:xfrm>
            <a:off x="0" y="0"/>
            <a:ext cx="9144000" cy="6858000"/>
          </a:xfrm>
          <a:prstGeom prst="rect">
            <a:avLst/>
          </a:prstGeom>
          <a:ln w="12700">
            <a:miter lim="400000"/>
          </a:ln>
        </p:spPr>
      </p:pic>
      <p:pic>
        <p:nvPicPr>
          <p:cNvPr id="27" name="dark_background-widescreen-clean.tif"/>
          <p:cNvPicPr>
            <a:picLocks noChangeAspect="1"/>
          </p:cNvPicPr>
          <p:nvPr/>
        </p:nvPicPr>
        <p:blipFill>
          <a:blip r:embed="rId2">
            <a:extLst/>
          </a:blip>
          <a:srcRect b="85972"/>
          <a:stretch>
            <a:fillRect/>
          </a:stretch>
        </p:blipFill>
        <p:spPr>
          <a:xfrm>
            <a:off x="-726819" y="-174216"/>
            <a:ext cx="10618863" cy="1117191"/>
          </a:xfrm>
          <a:prstGeom prst="rect">
            <a:avLst/>
          </a:prstGeom>
          <a:ln w="12700">
            <a:solidFill>
              <a:srgbClr val="FFFFFF"/>
            </a:solidFill>
            <a:miter lim="400000"/>
          </a:ln>
          <a:effectLst>
            <a:outerShdw blurRad="190500" dist="114300" dir="2700000" rotWithShape="0">
              <a:srgbClr val="000000">
                <a:alpha val="50000"/>
              </a:srgbClr>
            </a:outerShdw>
          </a:effectLst>
        </p:spPr>
      </p:pic>
      <p:sp>
        <p:nvSpPr>
          <p:cNvPr id="28" name="Shape 28"/>
          <p:cNvSpPr>
            <a:spLocks noGrp="1"/>
          </p:cNvSpPr>
          <p:nvPr>
            <p:ph type="sldNum" sz="quarter" idx="2"/>
          </p:nvPr>
        </p:nvSpPr>
        <p:spPr>
          <a:xfrm>
            <a:off x="4489847" y="6543675"/>
            <a:ext cx="270908" cy="269304"/>
          </a:xfrm>
          <a:prstGeom prst="rect">
            <a:avLst/>
          </a:prstGeom>
        </p:spPr>
        <p:txBody>
          <a:bodyPr/>
          <a:lstStyle>
            <a:lvl1pPr>
              <a:defRPr sz="750"/>
            </a:lvl1pPr>
          </a:lstStyle>
          <a:p>
            <a:fld id="{86CB4B4D-7CA3-9044-876B-883B54F8677D}" type="slidenum">
              <a:rPr/>
              <a:pPr/>
              <a:t>‹#›</a:t>
            </a:fld>
            <a:endParaRPr/>
          </a:p>
        </p:txBody>
      </p:sp>
    </p:spTree>
    <p:extLst>
      <p:ext uri="{BB962C8B-B14F-4D97-AF65-F5344CB8AC3E}">
        <p14:creationId xmlns:p14="http://schemas.microsoft.com/office/powerpoint/2010/main" val="57623472"/>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1_Dark">
    <p:spTree>
      <p:nvGrpSpPr>
        <p:cNvPr id="1" name=""/>
        <p:cNvGrpSpPr/>
        <p:nvPr/>
      </p:nvGrpSpPr>
      <p:grpSpPr>
        <a:xfrm>
          <a:off x="0" y="0"/>
          <a:ext cx="0" cy="0"/>
          <a:chOff x="0" y="0"/>
          <a:chExt cx="0" cy="0"/>
        </a:xfrm>
      </p:grpSpPr>
      <p:pic>
        <p:nvPicPr>
          <p:cNvPr id="35" name="dark_background-widescreen-clean.tif"/>
          <p:cNvPicPr>
            <a:picLocks noChangeAspect="1"/>
          </p:cNvPicPr>
          <p:nvPr/>
        </p:nvPicPr>
        <p:blipFill>
          <a:blip r:embed="rId2">
            <a:extLst/>
          </a:blip>
          <a:stretch>
            <a:fillRect/>
          </a:stretch>
        </p:blipFill>
        <p:spPr>
          <a:xfrm>
            <a:off x="0" y="0"/>
            <a:ext cx="9144000" cy="6858000"/>
          </a:xfrm>
          <a:prstGeom prst="rect">
            <a:avLst/>
          </a:prstGeom>
          <a:ln w="12700">
            <a:miter lim="400000"/>
          </a:ln>
        </p:spPr>
      </p:pic>
      <p:sp>
        <p:nvSpPr>
          <p:cNvPr id="36" name="Shape 36"/>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467031427"/>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Master #2">
    <p:spTree>
      <p:nvGrpSpPr>
        <p:cNvPr id="1" name=""/>
        <p:cNvGrpSpPr/>
        <p:nvPr/>
      </p:nvGrpSpPr>
      <p:grpSpPr>
        <a:xfrm>
          <a:off x="0" y="0"/>
          <a:ext cx="0" cy="0"/>
          <a:chOff x="0" y="0"/>
          <a:chExt cx="0" cy="0"/>
        </a:xfrm>
      </p:grpSpPr>
      <p:sp>
        <p:nvSpPr>
          <p:cNvPr id="43" name="Shape 43"/>
          <p:cNvSpPr/>
          <p:nvPr/>
        </p:nvSpPr>
        <p:spPr>
          <a:xfrm>
            <a:off x="-64294" y="9525"/>
            <a:ext cx="9265444" cy="6886575"/>
          </a:xfrm>
          <a:prstGeom prst="rect">
            <a:avLst/>
          </a:prstGeom>
          <a:solidFill>
            <a:srgbClr val="000000"/>
          </a:solidFill>
          <a:ln w="38100">
            <a:solidFill>
              <a:srgbClr val="000000"/>
            </a:solidFill>
            <a:miter lim="400000"/>
          </a:ln>
        </p:spPr>
        <p:txBody>
          <a:bodyPr lIns="28575" tIns="28575" rIns="28575" bIns="28575" anchor="ctr"/>
          <a:lstStyle/>
          <a:p>
            <a:pPr>
              <a:defRPr sz="4800">
                <a:solidFill>
                  <a:srgbClr val="FFFFFF"/>
                </a:solidFill>
                <a:effectLst>
                  <a:outerShdw blurRad="38100" dist="12700" dir="5400000" rotWithShape="0">
                    <a:srgbClr val="000000">
                      <a:alpha val="50000"/>
                    </a:srgbClr>
                  </a:outerShdw>
                </a:effectLst>
              </a:defRPr>
            </a:pPr>
            <a:endParaRPr sz="1800"/>
          </a:p>
        </p:txBody>
      </p:sp>
      <p:sp>
        <p:nvSpPr>
          <p:cNvPr id="44" name="Shape 44"/>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517131029"/>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pic>
        <p:nvPicPr>
          <p:cNvPr id="51" name="dark_background-widescreen-clean.tif"/>
          <p:cNvPicPr>
            <a:picLocks noChangeAspect="1"/>
          </p:cNvPicPr>
          <p:nvPr/>
        </p:nvPicPr>
        <p:blipFill>
          <a:blip r:embed="rId2">
            <a:extLst/>
          </a:blip>
          <a:stretch>
            <a:fillRect/>
          </a:stretch>
        </p:blipFill>
        <p:spPr>
          <a:xfrm>
            <a:off x="0" y="0"/>
            <a:ext cx="9144000" cy="6858000"/>
          </a:xfrm>
          <a:prstGeom prst="rect">
            <a:avLst/>
          </a:prstGeom>
          <a:ln w="12700">
            <a:miter lim="400000"/>
          </a:ln>
        </p:spPr>
      </p:pic>
      <p:pic>
        <p:nvPicPr>
          <p:cNvPr id="52" name="dark_background-widescreen-clean.tif"/>
          <p:cNvPicPr>
            <a:picLocks noChangeAspect="1"/>
          </p:cNvPicPr>
          <p:nvPr/>
        </p:nvPicPr>
        <p:blipFill>
          <a:blip r:embed="rId2">
            <a:extLst/>
          </a:blip>
          <a:srcRect b="86006"/>
          <a:stretch>
            <a:fillRect/>
          </a:stretch>
        </p:blipFill>
        <p:spPr>
          <a:xfrm>
            <a:off x="-728663" y="-171450"/>
            <a:ext cx="10618863" cy="1114425"/>
          </a:xfrm>
          <a:prstGeom prst="rect">
            <a:avLst/>
          </a:prstGeom>
          <a:ln w="12700">
            <a:solidFill>
              <a:srgbClr val="FFFFFF"/>
            </a:solidFill>
            <a:miter lim="400000"/>
          </a:ln>
          <a:effectLst>
            <a:outerShdw blurRad="190500" dist="114300" dir="2700000" rotWithShape="0">
              <a:srgbClr val="000000">
                <a:alpha val="50000"/>
              </a:srgbClr>
            </a:outerShdw>
          </a:effectLst>
        </p:spPr>
      </p:pic>
      <p:sp>
        <p:nvSpPr>
          <p:cNvPr id="53" name="Shape 53"/>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609651506"/>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2_Dark">
    <p:spTree>
      <p:nvGrpSpPr>
        <p:cNvPr id="1" name=""/>
        <p:cNvGrpSpPr/>
        <p:nvPr/>
      </p:nvGrpSpPr>
      <p:grpSpPr>
        <a:xfrm>
          <a:off x="0" y="0"/>
          <a:ext cx="0" cy="0"/>
          <a:chOff x="0" y="0"/>
          <a:chExt cx="0" cy="0"/>
        </a:xfrm>
      </p:grpSpPr>
      <p:pic>
        <p:nvPicPr>
          <p:cNvPr id="60" name="dark_background-widescreen-clean.tif"/>
          <p:cNvPicPr>
            <a:picLocks noChangeAspect="1"/>
          </p:cNvPicPr>
          <p:nvPr/>
        </p:nvPicPr>
        <p:blipFill>
          <a:blip r:embed="rId2">
            <a:extLst/>
          </a:blip>
          <a:stretch>
            <a:fillRect/>
          </a:stretch>
        </p:blipFill>
        <p:spPr>
          <a:xfrm>
            <a:off x="0" y="0"/>
            <a:ext cx="9144000" cy="6858000"/>
          </a:xfrm>
          <a:prstGeom prst="rect">
            <a:avLst/>
          </a:prstGeom>
          <a:ln w="12700">
            <a:miter lim="400000"/>
          </a:ln>
        </p:spPr>
      </p:pic>
      <p:sp>
        <p:nvSpPr>
          <p:cNvPr id="61" name="Shape 61"/>
          <p:cNvSpPr>
            <a:spLocks noGrp="1"/>
          </p:cNvSpPr>
          <p:nvPr>
            <p:ph type="sldNum" sz="quarter" idx="2"/>
          </p:nvPr>
        </p:nvSpPr>
        <p:spPr>
          <a:xfrm>
            <a:off x="4489847" y="6543675"/>
            <a:ext cx="270908" cy="269304"/>
          </a:xfrm>
          <a:prstGeom prst="rect">
            <a:avLst/>
          </a:prstGeom>
        </p:spPr>
        <p:txBody>
          <a:bodyPr/>
          <a:lstStyle>
            <a:lvl1pPr>
              <a:defRPr sz="750"/>
            </a:lvl1pPr>
          </a:lstStyle>
          <a:p>
            <a:fld id="{86CB4B4D-7CA3-9044-876B-883B54F8677D}" type="slidenum">
              <a:rPr/>
              <a:pPr/>
              <a:t>‹#›</a:t>
            </a:fld>
            <a:endParaRPr/>
          </a:p>
        </p:txBody>
      </p:sp>
    </p:spTree>
    <p:extLst>
      <p:ext uri="{BB962C8B-B14F-4D97-AF65-F5344CB8AC3E}">
        <p14:creationId xmlns:p14="http://schemas.microsoft.com/office/powerpoint/2010/main" val="3621858011"/>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831433516"/>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3_Dark">
    <p:spTree>
      <p:nvGrpSpPr>
        <p:cNvPr id="1" name=""/>
        <p:cNvGrpSpPr/>
        <p:nvPr/>
      </p:nvGrpSpPr>
      <p:grpSpPr>
        <a:xfrm>
          <a:off x="0" y="0"/>
          <a:ext cx="0" cy="0"/>
          <a:chOff x="0" y="0"/>
          <a:chExt cx="0" cy="0"/>
        </a:xfrm>
      </p:grpSpPr>
      <p:pic>
        <p:nvPicPr>
          <p:cNvPr id="68" name="dark_background-widescreen-clean.tif"/>
          <p:cNvPicPr>
            <a:picLocks noChangeAspect="1"/>
          </p:cNvPicPr>
          <p:nvPr/>
        </p:nvPicPr>
        <p:blipFill>
          <a:blip r:embed="rId2">
            <a:extLst/>
          </a:blip>
          <a:stretch>
            <a:fillRect/>
          </a:stretch>
        </p:blipFill>
        <p:spPr>
          <a:xfrm>
            <a:off x="0" y="0"/>
            <a:ext cx="9144000" cy="6858000"/>
          </a:xfrm>
          <a:prstGeom prst="rect">
            <a:avLst/>
          </a:prstGeom>
          <a:ln w="12700">
            <a:miter lim="400000"/>
          </a:ln>
        </p:spPr>
      </p:pic>
      <p:sp>
        <p:nvSpPr>
          <p:cNvPr id="69" name="Shape 69"/>
          <p:cNvSpPr>
            <a:spLocks noGrp="1"/>
          </p:cNvSpPr>
          <p:nvPr>
            <p:ph type="sldNum" sz="quarter" idx="2"/>
          </p:nvPr>
        </p:nvSpPr>
        <p:spPr>
          <a:xfrm>
            <a:off x="4489847" y="6543675"/>
            <a:ext cx="270908" cy="269304"/>
          </a:xfrm>
          <a:prstGeom prst="rect">
            <a:avLst/>
          </a:prstGeom>
        </p:spPr>
        <p:txBody>
          <a:bodyPr/>
          <a:lstStyle>
            <a:lvl1pPr>
              <a:defRPr sz="750"/>
            </a:lvl1pPr>
          </a:lstStyle>
          <a:p>
            <a:fld id="{86CB4B4D-7CA3-9044-876B-883B54F8677D}" type="slidenum">
              <a:rPr/>
              <a:pPr/>
              <a:t>‹#›</a:t>
            </a:fld>
            <a:endParaRPr/>
          </a:p>
        </p:txBody>
      </p:sp>
    </p:spTree>
    <p:extLst>
      <p:ext uri="{BB962C8B-B14F-4D97-AF65-F5344CB8AC3E}">
        <p14:creationId xmlns:p14="http://schemas.microsoft.com/office/powerpoint/2010/main" val="1562560911"/>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1_Title Slide">
    <p:spTree>
      <p:nvGrpSpPr>
        <p:cNvPr id="1" name=""/>
        <p:cNvGrpSpPr/>
        <p:nvPr/>
      </p:nvGrpSpPr>
      <p:grpSpPr>
        <a:xfrm>
          <a:off x="0" y="0"/>
          <a:ext cx="0" cy="0"/>
          <a:chOff x="0" y="0"/>
          <a:chExt cx="0" cy="0"/>
        </a:xfrm>
      </p:grpSpPr>
      <p:pic>
        <p:nvPicPr>
          <p:cNvPr id="76" name="dark_background-widescreen-clean.tif"/>
          <p:cNvPicPr>
            <a:picLocks noChangeAspect="1"/>
          </p:cNvPicPr>
          <p:nvPr/>
        </p:nvPicPr>
        <p:blipFill>
          <a:blip r:embed="rId2">
            <a:extLst/>
          </a:blip>
          <a:stretch>
            <a:fillRect/>
          </a:stretch>
        </p:blipFill>
        <p:spPr>
          <a:xfrm>
            <a:off x="0" y="0"/>
            <a:ext cx="9144000" cy="6858000"/>
          </a:xfrm>
          <a:prstGeom prst="rect">
            <a:avLst/>
          </a:prstGeom>
          <a:ln w="12700">
            <a:miter lim="400000"/>
          </a:ln>
        </p:spPr>
      </p:pic>
      <p:pic>
        <p:nvPicPr>
          <p:cNvPr id="77" name="dark_background-widescreen-clean.tif"/>
          <p:cNvPicPr>
            <a:picLocks noChangeAspect="1"/>
          </p:cNvPicPr>
          <p:nvPr/>
        </p:nvPicPr>
        <p:blipFill>
          <a:blip r:embed="rId2">
            <a:extLst/>
          </a:blip>
          <a:srcRect b="85972"/>
          <a:stretch>
            <a:fillRect/>
          </a:stretch>
        </p:blipFill>
        <p:spPr>
          <a:xfrm>
            <a:off x="-726819" y="-174216"/>
            <a:ext cx="10618863" cy="1117191"/>
          </a:xfrm>
          <a:prstGeom prst="rect">
            <a:avLst/>
          </a:prstGeom>
          <a:ln w="12700">
            <a:solidFill>
              <a:srgbClr val="FFFFFF"/>
            </a:solidFill>
            <a:miter lim="400000"/>
          </a:ln>
          <a:effectLst>
            <a:outerShdw blurRad="190500" dist="114300" dir="2700000" rotWithShape="0">
              <a:srgbClr val="000000">
                <a:alpha val="50000"/>
              </a:srgbClr>
            </a:outerShdw>
          </a:effectLst>
        </p:spPr>
      </p:pic>
      <p:sp>
        <p:nvSpPr>
          <p:cNvPr id="78" name="Shape 78"/>
          <p:cNvSpPr>
            <a:spLocks noGrp="1"/>
          </p:cNvSpPr>
          <p:nvPr>
            <p:ph type="sldNum" sz="quarter" idx="2"/>
          </p:nvPr>
        </p:nvSpPr>
        <p:spPr>
          <a:xfrm>
            <a:off x="4489847" y="6543675"/>
            <a:ext cx="270908" cy="269304"/>
          </a:xfrm>
          <a:prstGeom prst="rect">
            <a:avLst/>
          </a:prstGeom>
        </p:spPr>
        <p:txBody>
          <a:bodyPr/>
          <a:lstStyle>
            <a:lvl1pPr>
              <a:defRPr sz="750"/>
            </a:lvl1pPr>
          </a:lstStyle>
          <a:p>
            <a:fld id="{86CB4B4D-7CA3-9044-876B-883B54F8677D}" type="slidenum">
              <a:rPr/>
              <a:pPr/>
              <a:t>‹#›</a:t>
            </a:fld>
            <a:endParaRPr/>
          </a:p>
        </p:txBody>
      </p:sp>
    </p:spTree>
    <p:extLst>
      <p:ext uri="{BB962C8B-B14F-4D97-AF65-F5344CB8AC3E}">
        <p14:creationId xmlns:p14="http://schemas.microsoft.com/office/powerpoint/2010/main" val="1724495258"/>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Dark-Dashboard">
    <p:spTree>
      <p:nvGrpSpPr>
        <p:cNvPr id="1" name=""/>
        <p:cNvGrpSpPr/>
        <p:nvPr/>
      </p:nvGrpSpPr>
      <p:grpSpPr>
        <a:xfrm>
          <a:off x="0" y="0"/>
          <a:ext cx="0" cy="0"/>
          <a:chOff x="0" y="0"/>
          <a:chExt cx="0" cy="0"/>
        </a:xfrm>
      </p:grpSpPr>
      <p:pic>
        <p:nvPicPr>
          <p:cNvPr id="85" name="dark_background-widescreen-clean.tif"/>
          <p:cNvPicPr>
            <a:picLocks noChangeAspect="1"/>
          </p:cNvPicPr>
          <p:nvPr/>
        </p:nvPicPr>
        <p:blipFill>
          <a:blip r:embed="rId2">
            <a:extLst/>
          </a:blip>
          <a:stretch>
            <a:fillRect/>
          </a:stretch>
        </p:blipFill>
        <p:spPr>
          <a:xfrm>
            <a:off x="0" y="0"/>
            <a:ext cx="9144000" cy="6858000"/>
          </a:xfrm>
          <a:prstGeom prst="rect">
            <a:avLst/>
          </a:prstGeom>
          <a:ln w="12700">
            <a:miter lim="400000"/>
          </a:ln>
        </p:spPr>
      </p:pic>
      <p:sp>
        <p:nvSpPr>
          <p:cNvPr id="86" name="Shape 86"/>
          <p:cNvSpPr>
            <a:spLocks noGrp="1"/>
          </p:cNvSpPr>
          <p:nvPr>
            <p:ph type="sldNum" sz="quarter" idx="2"/>
          </p:nvPr>
        </p:nvSpPr>
        <p:spPr>
          <a:xfrm>
            <a:off x="4489847" y="6543675"/>
            <a:ext cx="270908" cy="269304"/>
          </a:xfrm>
          <a:prstGeom prst="rect">
            <a:avLst/>
          </a:prstGeom>
        </p:spPr>
        <p:txBody>
          <a:bodyPr/>
          <a:lstStyle>
            <a:lvl1pPr>
              <a:defRPr sz="750"/>
            </a:lvl1pPr>
          </a:lstStyle>
          <a:p>
            <a:fld id="{86CB4B4D-7CA3-9044-876B-883B54F8677D}" type="slidenum">
              <a:rPr/>
              <a:pPr/>
              <a:t>‹#›</a:t>
            </a:fld>
            <a:endParaRPr/>
          </a:p>
        </p:txBody>
      </p:sp>
    </p:spTree>
    <p:extLst>
      <p:ext uri="{BB962C8B-B14F-4D97-AF65-F5344CB8AC3E}">
        <p14:creationId xmlns:p14="http://schemas.microsoft.com/office/powerpoint/2010/main" val="1067622335"/>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Dark copy 3">
    <p:spTree>
      <p:nvGrpSpPr>
        <p:cNvPr id="1" name=""/>
        <p:cNvGrpSpPr/>
        <p:nvPr/>
      </p:nvGrpSpPr>
      <p:grpSpPr>
        <a:xfrm>
          <a:off x="0" y="0"/>
          <a:ext cx="0" cy="0"/>
          <a:chOff x="0" y="0"/>
          <a:chExt cx="0" cy="0"/>
        </a:xfrm>
      </p:grpSpPr>
      <p:pic>
        <p:nvPicPr>
          <p:cNvPr id="93" name="dark_background-widescreen-clean.tif"/>
          <p:cNvPicPr>
            <a:picLocks noChangeAspect="1"/>
          </p:cNvPicPr>
          <p:nvPr/>
        </p:nvPicPr>
        <p:blipFill>
          <a:blip r:embed="rId2">
            <a:extLst/>
          </a:blip>
          <a:stretch>
            <a:fillRect/>
          </a:stretch>
        </p:blipFill>
        <p:spPr>
          <a:xfrm>
            <a:off x="0" y="0"/>
            <a:ext cx="9144000" cy="6858000"/>
          </a:xfrm>
          <a:prstGeom prst="rect">
            <a:avLst/>
          </a:prstGeom>
          <a:ln w="12700">
            <a:miter lim="400000"/>
          </a:ln>
        </p:spPr>
      </p:pic>
      <p:sp>
        <p:nvSpPr>
          <p:cNvPr id="94" name="Shape 94"/>
          <p:cNvSpPr>
            <a:spLocks noGrp="1"/>
          </p:cNvSpPr>
          <p:nvPr>
            <p:ph type="sldNum" sz="quarter" idx="2"/>
          </p:nvPr>
        </p:nvSpPr>
        <p:spPr>
          <a:xfrm>
            <a:off x="4489847" y="6543675"/>
            <a:ext cx="270908" cy="269304"/>
          </a:xfrm>
          <a:prstGeom prst="rect">
            <a:avLst/>
          </a:prstGeom>
        </p:spPr>
        <p:txBody>
          <a:bodyPr/>
          <a:lstStyle>
            <a:lvl1pPr>
              <a:defRPr sz="750"/>
            </a:lvl1pPr>
          </a:lstStyle>
          <a:p>
            <a:fld id="{86CB4B4D-7CA3-9044-876B-883B54F8677D}" type="slidenum">
              <a:rPr/>
              <a:pPr/>
              <a:t>‹#›</a:t>
            </a:fld>
            <a:endParaRPr/>
          </a:p>
        </p:txBody>
      </p:sp>
    </p:spTree>
    <p:extLst>
      <p:ext uri="{BB962C8B-B14F-4D97-AF65-F5344CB8AC3E}">
        <p14:creationId xmlns:p14="http://schemas.microsoft.com/office/powerpoint/2010/main" val="4081319187"/>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2_Title Slide">
    <p:spTree>
      <p:nvGrpSpPr>
        <p:cNvPr id="1" name=""/>
        <p:cNvGrpSpPr/>
        <p:nvPr/>
      </p:nvGrpSpPr>
      <p:grpSpPr>
        <a:xfrm>
          <a:off x="0" y="0"/>
          <a:ext cx="0" cy="0"/>
          <a:chOff x="0" y="0"/>
          <a:chExt cx="0" cy="0"/>
        </a:xfrm>
      </p:grpSpPr>
      <p:pic>
        <p:nvPicPr>
          <p:cNvPr id="101" name="dark_background-widescreen-clean.tif"/>
          <p:cNvPicPr>
            <a:picLocks noChangeAspect="1"/>
          </p:cNvPicPr>
          <p:nvPr/>
        </p:nvPicPr>
        <p:blipFill>
          <a:blip r:embed="rId2">
            <a:extLst/>
          </a:blip>
          <a:stretch>
            <a:fillRect/>
          </a:stretch>
        </p:blipFill>
        <p:spPr>
          <a:xfrm>
            <a:off x="0" y="0"/>
            <a:ext cx="9144000" cy="6858000"/>
          </a:xfrm>
          <a:prstGeom prst="rect">
            <a:avLst/>
          </a:prstGeom>
          <a:ln w="12700">
            <a:miter lim="400000"/>
          </a:ln>
        </p:spPr>
      </p:pic>
      <p:pic>
        <p:nvPicPr>
          <p:cNvPr id="102" name="dark_background-widescreen-clean.tif"/>
          <p:cNvPicPr>
            <a:picLocks noChangeAspect="1"/>
          </p:cNvPicPr>
          <p:nvPr/>
        </p:nvPicPr>
        <p:blipFill>
          <a:blip r:embed="rId2">
            <a:extLst/>
          </a:blip>
          <a:srcRect b="85972"/>
          <a:stretch>
            <a:fillRect/>
          </a:stretch>
        </p:blipFill>
        <p:spPr>
          <a:xfrm>
            <a:off x="-726819" y="-174216"/>
            <a:ext cx="10618863" cy="1117191"/>
          </a:xfrm>
          <a:prstGeom prst="rect">
            <a:avLst/>
          </a:prstGeom>
          <a:ln w="12700">
            <a:solidFill>
              <a:srgbClr val="FFFFFF"/>
            </a:solidFill>
            <a:miter lim="400000"/>
          </a:ln>
          <a:effectLst>
            <a:outerShdw blurRad="190500" dist="114300" dir="2700000" rotWithShape="0">
              <a:srgbClr val="000000">
                <a:alpha val="50000"/>
              </a:srgbClr>
            </a:outerShdw>
          </a:effectLst>
        </p:spPr>
      </p:pic>
      <p:pic>
        <p:nvPicPr>
          <p:cNvPr id="103" name="Metropolitan Policy Program-1.pdf"/>
          <p:cNvPicPr>
            <a:picLocks noChangeAspect="1"/>
          </p:cNvPicPr>
          <p:nvPr/>
        </p:nvPicPr>
        <p:blipFill>
          <a:blip r:embed="rId3">
            <a:extLst/>
          </a:blip>
          <a:srcRect t="269" r="88676" b="2111"/>
          <a:stretch>
            <a:fillRect/>
          </a:stretch>
        </p:blipFill>
        <p:spPr>
          <a:xfrm>
            <a:off x="126314" y="6324600"/>
            <a:ext cx="259449" cy="390526"/>
          </a:xfrm>
          <a:prstGeom prst="rect">
            <a:avLst/>
          </a:prstGeom>
          <a:ln w="12700">
            <a:miter lim="400000"/>
          </a:ln>
        </p:spPr>
      </p:pic>
      <p:sp>
        <p:nvSpPr>
          <p:cNvPr id="104" name="Shape 104"/>
          <p:cNvSpPr>
            <a:spLocks noGrp="1"/>
          </p:cNvSpPr>
          <p:nvPr>
            <p:ph type="sldNum" sz="quarter" idx="2"/>
          </p:nvPr>
        </p:nvSpPr>
        <p:spPr>
          <a:xfrm>
            <a:off x="4489847" y="6543675"/>
            <a:ext cx="270908" cy="269304"/>
          </a:xfrm>
          <a:prstGeom prst="rect">
            <a:avLst/>
          </a:prstGeom>
        </p:spPr>
        <p:txBody>
          <a:bodyPr/>
          <a:lstStyle>
            <a:lvl1pPr>
              <a:defRPr sz="750"/>
            </a:lvl1pPr>
          </a:lstStyle>
          <a:p>
            <a:fld id="{86CB4B4D-7CA3-9044-876B-883B54F8677D}" type="slidenum">
              <a:rPr/>
              <a:pPr/>
              <a:t>‹#›</a:t>
            </a:fld>
            <a:endParaRPr/>
          </a:p>
        </p:txBody>
      </p:sp>
    </p:spTree>
    <p:extLst>
      <p:ext uri="{BB962C8B-B14F-4D97-AF65-F5344CB8AC3E}">
        <p14:creationId xmlns:p14="http://schemas.microsoft.com/office/powerpoint/2010/main" val="3619497745"/>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4_Dark">
    <p:spTree>
      <p:nvGrpSpPr>
        <p:cNvPr id="1" name=""/>
        <p:cNvGrpSpPr/>
        <p:nvPr/>
      </p:nvGrpSpPr>
      <p:grpSpPr>
        <a:xfrm>
          <a:off x="0" y="0"/>
          <a:ext cx="0" cy="0"/>
          <a:chOff x="0" y="0"/>
          <a:chExt cx="0" cy="0"/>
        </a:xfrm>
      </p:grpSpPr>
      <p:pic>
        <p:nvPicPr>
          <p:cNvPr id="111" name="dark_background-widescreen-clean.tif"/>
          <p:cNvPicPr>
            <a:picLocks noChangeAspect="1"/>
          </p:cNvPicPr>
          <p:nvPr/>
        </p:nvPicPr>
        <p:blipFill>
          <a:blip r:embed="rId2">
            <a:extLst/>
          </a:blip>
          <a:stretch>
            <a:fillRect/>
          </a:stretch>
        </p:blipFill>
        <p:spPr>
          <a:xfrm>
            <a:off x="0" y="-1"/>
            <a:ext cx="9144000" cy="6858001"/>
          </a:xfrm>
          <a:prstGeom prst="rect">
            <a:avLst/>
          </a:prstGeom>
          <a:ln w="12700">
            <a:miter lim="400000"/>
          </a:ln>
        </p:spPr>
      </p:pic>
      <p:sp>
        <p:nvSpPr>
          <p:cNvPr id="112" name="Shape 112"/>
          <p:cNvSpPr>
            <a:spLocks noGrp="1"/>
          </p:cNvSpPr>
          <p:nvPr>
            <p:ph type="sldNum" sz="quarter" idx="2"/>
          </p:nvPr>
        </p:nvSpPr>
        <p:spPr>
          <a:xfrm>
            <a:off x="4494610" y="6543675"/>
            <a:ext cx="259686" cy="257763"/>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608650216"/>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Title Slide copy">
    <p:spTree>
      <p:nvGrpSpPr>
        <p:cNvPr id="1" name=""/>
        <p:cNvGrpSpPr/>
        <p:nvPr/>
      </p:nvGrpSpPr>
      <p:grpSpPr>
        <a:xfrm>
          <a:off x="0" y="0"/>
          <a:ext cx="0" cy="0"/>
          <a:chOff x="0" y="0"/>
          <a:chExt cx="0" cy="0"/>
        </a:xfrm>
      </p:grpSpPr>
      <p:pic>
        <p:nvPicPr>
          <p:cNvPr id="119" name="dark_background-widescreen-clean.tif"/>
          <p:cNvPicPr>
            <a:picLocks noChangeAspect="1"/>
          </p:cNvPicPr>
          <p:nvPr/>
        </p:nvPicPr>
        <p:blipFill>
          <a:blip r:embed="rId2">
            <a:extLst/>
          </a:blip>
          <a:stretch>
            <a:fillRect/>
          </a:stretch>
        </p:blipFill>
        <p:spPr>
          <a:xfrm>
            <a:off x="0" y="0"/>
            <a:ext cx="9144000" cy="6858000"/>
          </a:xfrm>
          <a:prstGeom prst="rect">
            <a:avLst/>
          </a:prstGeom>
          <a:ln w="12700">
            <a:miter lim="400000"/>
          </a:ln>
        </p:spPr>
      </p:pic>
      <p:pic>
        <p:nvPicPr>
          <p:cNvPr id="120" name="dark_background-widescreen-clean.tif"/>
          <p:cNvPicPr>
            <a:picLocks noChangeAspect="1"/>
          </p:cNvPicPr>
          <p:nvPr/>
        </p:nvPicPr>
        <p:blipFill>
          <a:blip r:embed="rId2">
            <a:extLst/>
          </a:blip>
          <a:srcRect b="85972"/>
          <a:stretch>
            <a:fillRect/>
          </a:stretch>
        </p:blipFill>
        <p:spPr>
          <a:xfrm>
            <a:off x="-726819" y="-174216"/>
            <a:ext cx="10618863" cy="1117191"/>
          </a:xfrm>
          <a:prstGeom prst="rect">
            <a:avLst/>
          </a:prstGeom>
          <a:ln w="12700">
            <a:solidFill>
              <a:srgbClr val="FFFFFF"/>
            </a:solidFill>
            <a:miter lim="400000"/>
          </a:ln>
          <a:effectLst>
            <a:outerShdw blurRad="190500" dist="114300" dir="2700000" rotWithShape="0">
              <a:srgbClr val="000000">
                <a:alpha val="50000"/>
              </a:srgbClr>
            </a:outerShdw>
          </a:effectLst>
        </p:spPr>
      </p:pic>
      <p:pic>
        <p:nvPicPr>
          <p:cNvPr id="121" name="B_co-brand_Metro_WHT.png"/>
          <p:cNvPicPr>
            <a:picLocks noChangeAspect="1"/>
          </p:cNvPicPr>
          <p:nvPr/>
        </p:nvPicPr>
        <p:blipFill>
          <a:blip r:embed="rId3">
            <a:extLst/>
          </a:blip>
          <a:srcRect r="89714"/>
          <a:stretch>
            <a:fillRect/>
          </a:stretch>
        </p:blipFill>
        <p:spPr>
          <a:xfrm>
            <a:off x="107156" y="6347042"/>
            <a:ext cx="257175" cy="356184"/>
          </a:xfrm>
          <a:prstGeom prst="rect">
            <a:avLst/>
          </a:prstGeom>
          <a:ln w="12700">
            <a:miter lim="400000"/>
          </a:ln>
        </p:spPr>
      </p:pic>
      <p:sp>
        <p:nvSpPr>
          <p:cNvPr id="122" name="Shape 122"/>
          <p:cNvSpPr>
            <a:spLocks noGrp="1"/>
          </p:cNvSpPr>
          <p:nvPr>
            <p:ph type="sldNum" sz="quarter" idx="2"/>
          </p:nvPr>
        </p:nvSpPr>
        <p:spPr>
          <a:xfrm>
            <a:off x="4489847" y="6543675"/>
            <a:ext cx="270908" cy="269304"/>
          </a:xfrm>
          <a:prstGeom prst="rect">
            <a:avLst/>
          </a:prstGeom>
        </p:spPr>
        <p:txBody>
          <a:bodyPr/>
          <a:lstStyle>
            <a:lvl1pPr>
              <a:defRPr sz="750"/>
            </a:lvl1pPr>
          </a:lstStyle>
          <a:p>
            <a:fld id="{86CB4B4D-7CA3-9044-876B-883B54F8677D}" type="slidenum">
              <a:rPr/>
              <a:pPr/>
              <a:t>‹#›</a:t>
            </a:fld>
            <a:endParaRPr/>
          </a:p>
        </p:txBody>
      </p:sp>
    </p:spTree>
    <p:extLst>
      <p:ext uri="{BB962C8B-B14F-4D97-AF65-F5344CB8AC3E}">
        <p14:creationId xmlns:p14="http://schemas.microsoft.com/office/powerpoint/2010/main" val="2347528054"/>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Dark copy 1">
    <p:spTree>
      <p:nvGrpSpPr>
        <p:cNvPr id="1" name=""/>
        <p:cNvGrpSpPr/>
        <p:nvPr/>
      </p:nvGrpSpPr>
      <p:grpSpPr>
        <a:xfrm>
          <a:off x="0" y="0"/>
          <a:ext cx="0" cy="0"/>
          <a:chOff x="0" y="0"/>
          <a:chExt cx="0" cy="0"/>
        </a:xfrm>
      </p:grpSpPr>
      <p:pic>
        <p:nvPicPr>
          <p:cNvPr id="129" name="dark_background-widescreen-clean.tif"/>
          <p:cNvPicPr>
            <a:picLocks noChangeAspect="1"/>
          </p:cNvPicPr>
          <p:nvPr/>
        </p:nvPicPr>
        <p:blipFill>
          <a:blip r:embed="rId2">
            <a:extLst/>
          </a:blip>
          <a:stretch>
            <a:fillRect/>
          </a:stretch>
        </p:blipFill>
        <p:spPr>
          <a:xfrm>
            <a:off x="0" y="-9525"/>
            <a:ext cx="9156701" cy="6867525"/>
          </a:xfrm>
          <a:prstGeom prst="rect">
            <a:avLst/>
          </a:prstGeom>
          <a:ln w="12700">
            <a:miter lim="400000"/>
          </a:ln>
        </p:spPr>
      </p:pic>
      <p:sp>
        <p:nvSpPr>
          <p:cNvPr id="130" name="Shape 130"/>
          <p:cNvSpPr>
            <a:spLocks noGrp="1"/>
          </p:cNvSpPr>
          <p:nvPr>
            <p:ph type="sldNum" sz="quarter" idx="2"/>
          </p:nvPr>
        </p:nvSpPr>
        <p:spPr>
          <a:xfrm>
            <a:off x="4489847" y="6543675"/>
            <a:ext cx="270908" cy="269304"/>
          </a:xfrm>
          <a:prstGeom prst="rect">
            <a:avLst/>
          </a:prstGeom>
        </p:spPr>
        <p:txBody>
          <a:bodyPr/>
          <a:lstStyle>
            <a:lvl1pPr>
              <a:defRPr sz="750"/>
            </a:lvl1pPr>
          </a:lstStyle>
          <a:p>
            <a:fld id="{86CB4B4D-7CA3-9044-876B-883B54F8677D}" type="slidenum">
              <a:rPr/>
              <a:pPr/>
              <a:t>‹#›</a:t>
            </a:fld>
            <a:endParaRPr/>
          </a:p>
        </p:txBody>
      </p:sp>
    </p:spTree>
    <p:extLst>
      <p:ext uri="{BB962C8B-B14F-4D97-AF65-F5344CB8AC3E}">
        <p14:creationId xmlns:p14="http://schemas.microsoft.com/office/powerpoint/2010/main" val="980574121"/>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5_Dark">
    <p:spTree>
      <p:nvGrpSpPr>
        <p:cNvPr id="1" name=""/>
        <p:cNvGrpSpPr/>
        <p:nvPr/>
      </p:nvGrpSpPr>
      <p:grpSpPr>
        <a:xfrm>
          <a:off x="0" y="0"/>
          <a:ext cx="0" cy="0"/>
          <a:chOff x="0" y="0"/>
          <a:chExt cx="0" cy="0"/>
        </a:xfrm>
      </p:grpSpPr>
      <p:pic>
        <p:nvPicPr>
          <p:cNvPr id="137" name="dark_background-widescreen-clean.tif"/>
          <p:cNvPicPr>
            <a:picLocks noChangeAspect="1"/>
          </p:cNvPicPr>
          <p:nvPr/>
        </p:nvPicPr>
        <p:blipFill>
          <a:blip r:embed="rId2">
            <a:extLst/>
          </a:blip>
          <a:stretch>
            <a:fillRect/>
          </a:stretch>
        </p:blipFill>
        <p:spPr>
          <a:xfrm>
            <a:off x="0" y="0"/>
            <a:ext cx="9144000" cy="6858000"/>
          </a:xfrm>
          <a:prstGeom prst="rect">
            <a:avLst/>
          </a:prstGeom>
          <a:ln w="12700">
            <a:miter lim="400000"/>
          </a:ln>
        </p:spPr>
      </p:pic>
      <p:pic>
        <p:nvPicPr>
          <p:cNvPr id="138" name="Metropolitan Policy Program-1.pdf"/>
          <p:cNvPicPr>
            <a:picLocks noChangeAspect="1"/>
          </p:cNvPicPr>
          <p:nvPr/>
        </p:nvPicPr>
        <p:blipFill>
          <a:blip r:embed="rId3">
            <a:extLst/>
          </a:blip>
          <a:srcRect t="269" r="88988" b="2111"/>
          <a:stretch>
            <a:fillRect/>
          </a:stretch>
        </p:blipFill>
        <p:spPr>
          <a:xfrm>
            <a:off x="169177" y="6353175"/>
            <a:ext cx="252305" cy="390526"/>
          </a:xfrm>
          <a:prstGeom prst="rect">
            <a:avLst/>
          </a:prstGeom>
          <a:ln w="12700">
            <a:miter lim="400000"/>
          </a:ln>
        </p:spPr>
      </p:pic>
      <p:sp>
        <p:nvSpPr>
          <p:cNvPr id="139" name="Shape 139"/>
          <p:cNvSpPr>
            <a:spLocks noGrp="1"/>
          </p:cNvSpPr>
          <p:nvPr>
            <p:ph type="sldNum" sz="quarter" idx="2"/>
          </p:nvPr>
        </p:nvSpPr>
        <p:spPr>
          <a:xfrm>
            <a:off x="4489847" y="6543675"/>
            <a:ext cx="270908" cy="269304"/>
          </a:xfrm>
          <a:prstGeom prst="rect">
            <a:avLst/>
          </a:prstGeom>
        </p:spPr>
        <p:txBody>
          <a:bodyPr/>
          <a:lstStyle>
            <a:lvl1pPr>
              <a:defRPr sz="750"/>
            </a:lvl1pPr>
          </a:lstStyle>
          <a:p>
            <a:fld id="{86CB4B4D-7CA3-9044-876B-883B54F8677D}" type="slidenum">
              <a:rPr/>
              <a:pPr/>
              <a:t>‹#›</a:t>
            </a:fld>
            <a:endParaRPr/>
          </a:p>
        </p:txBody>
      </p:sp>
    </p:spTree>
    <p:extLst>
      <p:ext uri="{BB962C8B-B14F-4D97-AF65-F5344CB8AC3E}">
        <p14:creationId xmlns:p14="http://schemas.microsoft.com/office/powerpoint/2010/main" val="1600465943"/>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1_Dark Title">
    <p:spTree>
      <p:nvGrpSpPr>
        <p:cNvPr id="1" name=""/>
        <p:cNvGrpSpPr/>
        <p:nvPr/>
      </p:nvGrpSpPr>
      <p:grpSpPr>
        <a:xfrm>
          <a:off x="0" y="0"/>
          <a:ext cx="0" cy="0"/>
          <a:chOff x="0" y="0"/>
          <a:chExt cx="0" cy="0"/>
        </a:xfrm>
      </p:grpSpPr>
      <p:pic>
        <p:nvPicPr>
          <p:cNvPr id="146" name="dark_background-widescreen-clean.tif"/>
          <p:cNvPicPr>
            <a:picLocks noChangeAspect="1"/>
          </p:cNvPicPr>
          <p:nvPr/>
        </p:nvPicPr>
        <p:blipFill>
          <a:blip r:embed="rId2">
            <a:extLst/>
          </a:blip>
          <a:stretch>
            <a:fillRect/>
          </a:stretch>
        </p:blipFill>
        <p:spPr>
          <a:xfrm>
            <a:off x="0" y="0"/>
            <a:ext cx="9144000" cy="6858000"/>
          </a:xfrm>
          <a:prstGeom prst="rect">
            <a:avLst/>
          </a:prstGeom>
          <a:ln w="12700">
            <a:miter lim="400000"/>
          </a:ln>
        </p:spPr>
      </p:pic>
      <p:pic>
        <p:nvPicPr>
          <p:cNvPr id="147" name="dark_background-widescreen-clean.tif"/>
          <p:cNvPicPr>
            <a:picLocks noChangeAspect="1"/>
          </p:cNvPicPr>
          <p:nvPr/>
        </p:nvPicPr>
        <p:blipFill>
          <a:blip r:embed="rId2">
            <a:extLst/>
          </a:blip>
          <a:srcRect b="85972"/>
          <a:stretch>
            <a:fillRect/>
          </a:stretch>
        </p:blipFill>
        <p:spPr>
          <a:xfrm>
            <a:off x="-726819" y="-174216"/>
            <a:ext cx="10618863" cy="1117191"/>
          </a:xfrm>
          <a:prstGeom prst="rect">
            <a:avLst/>
          </a:prstGeom>
          <a:ln w="12700">
            <a:solidFill>
              <a:srgbClr val="FFFFFF"/>
            </a:solidFill>
            <a:miter lim="400000"/>
          </a:ln>
          <a:effectLst>
            <a:outerShdw blurRad="190500" dist="114300" dir="2700000" rotWithShape="0">
              <a:srgbClr val="000000">
                <a:alpha val="50000"/>
              </a:srgbClr>
            </a:outerShdw>
          </a:effectLst>
        </p:spPr>
      </p:pic>
      <p:pic>
        <p:nvPicPr>
          <p:cNvPr id="148" name="Metropolitan Policy Program-1.pdf"/>
          <p:cNvPicPr>
            <a:picLocks noChangeAspect="1"/>
          </p:cNvPicPr>
          <p:nvPr/>
        </p:nvPicPr>
        <p:blipFill>
          <a:blip r:embed="rId3">
            <a:extLst/>
          </a:blip>
          <a:srcRect t="269" r="88988" b="2111"/>
          <a:stretch>
            <a:fillRect/>
          </a:stretch>
        </p:blipFill>
        <p:spPr>
          <a:xfrm>
            <a:off x="169177" y="6353175"/>
            <a:ext cx="252305" cy="390526"/>
          </a:xfrm>
          <a:prstGeom prst="rect">
            <a:avLst/>
          </a:prstGeom>
          <a:ln w="12700">
            <a:miter lim="400000"/>
          </a:ln>
        </p:spPr>
      </p:pic>
      <p:sp>
        <p:nvSpPr>
          <p:cNvPr id="149" name="Shape 149"/>
          <p:cNvSpPr>
            <a:spLocks noGrp="1"/>
          </p:cNvSpPr>
          <p:nvPr>
            <p:ph type="sldNum" sz="quarter" idx="2"/>
          </p:nvPr>
        </p:nvSpPr>
        <p:spPr>
          <a:xfrm>
            <a:off x="4489847" y="6543675"/>
            <a:ext cx="270908" cy="269304"/>
          </a:xfrm>
          <a:prstGeom prst="rect">
            <a:avLst/>
          </a:prstGeom>
        </p:spPr>
        <p:txBody>
          <a:bodyPr/>
          <a:lstStyle>
            <a:lvl1pPr>
              <a:defRPr sz="750"/>
            </a:lvl1pPr>
          </a:lstStyle>
          <a:p>
            <a:fld id="{86CB4B4D-7CA3-9044-876B-883B54F8677D}" type="slidenum">
              <a:rPr/>
              <a:pPr/>
              <a:t>‹#›</a:t>
            </a:fld>
            <a:endParaRPr/>
          </a:p>
        </p:txBody>
      </p:sp>
    </p:spTree>
    <p:extLst>
      <p:ext uri="{BB962C8B-B14F-4D97-AF65-F5344CB8AC3E}">
        <p14:creationId xmlns:p14="http://schemas.microsoft.com/office/powerpoint/2010/main" val="143681870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93763" y="4037013"/>
            <a:ext cx="3602037" cy="1463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4037013"/>
            <a:ext cx="3603625" cy="1463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71604713"/>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Dark blue">
    <p:spTree>
      <p:nvGrpSpPr>
        <p:cNvPr id="1" name=""/>
        <p:cNvGrpSpPr/>
        <p:nvPr/>
      </p:nvGrpSpPr>
      <p:grpSpPr>
        <a:xfrm>
          <a:off x="0" y="0"/>
          <a:ext cx="0" cy="0"/>
          <a:chOff x="0" y="0"/>
          <a:chExt cx="0" cy="0"/>
        </a:xfrm>
      </p:grpSpPr>
      <p:sp>
        <p:nvSpPr>
          <p:cNvPr id="156" name="Shape 156"/>
          <p:cNvSpPr/>
          <p:nvPr/>
        </p:nvSpPr>
        <p:spPr>
          <a:xfrm>
            <a:off x="-106494" y="-77639"/>
            <a:ext cx="9565747" cy="7013277"/>
          </a:xfrm>
          <a:prstGeom prst="rect">
            <a:avLst/>
          </a:prstGeom>
          <a:solidFill>
            <a:srgbClr val="18457A"/>
          </a:solidFill>
          <a:ln w="12700">
            <a:miter lim="400000"/>
          </a:ln>
        </p:spPr>
        <p:txBody>
          <a:bodyPr lIns="19050" tIns="19050" rIns="19050" bIns="19050" anchor="ctr"/>
          <a:lstStyle/>
          <a:p>
            <a:pPr defTabSz="309563">
              <a:defRPr sz="3200">
                <a:solidFill>
                  <a:srgbClr val="FFFFFF"/>
                </a:solidFill>
                <a:latin typeface="Helvetica Light"/>
                <a:ea typeface="Helvetica Light"/>
                <a:cs typeface="Helvetica Light"/>
                <a:sym typeface="Helvetica Light"/>
              </a:defRPr>
            </a:pPr>
            <a:endParaRPr sz="1200"/>
          </a:p>
        </p:txBody>
      </p:sp>
      <p:sp>
        <p:nvSpPr>
          <p:cNvPr id="157" name="Shape 157"/>
          <p:cNvSpPr>
            <a:spLocks noGrp="1"/>
          </p:cNvSpPr>
          <p:nvPr>
            <p:ph type="sldNum" sz="quarter" idx="2"/>
          </p:nvPr>
        </p:nvSpPr>
        <p:spPr>
          <a:xfrm>
            <a:off x="4484637" y="6540500"/>
            <a:ext cx="243656" cy="241092"/>
          </a:xfrm>
          <a:prstGeom prst="rect">
            <a:avLst/>
          </a:prstGeom>
        </p:spPr>
        <p:txBody>
          <a:bodyPr lIns="50800" tIns="50800" rIns="50800" bIns="50800"/>
          <a:lstStyle>
            <a:lvl1pPr>
              <a:defRPr sz="900">
                <a:solidFill>
                  <a:srgbClr val="FFFFFF"/>
                </a:solidFill>
                <a:latin typeface="Helvetica"/>
                <a:ea typeface="Helvetica"/>
                <a:cs typeface="Helvetica"/>
                <a:sym typeface="Helvetica"/>
              </a:defRPr>
            </a:lvl1pPr>
          </a:lstStyle>
          <a:p>
            <a:fld id="{86CB4B4D-7CA3-9044-876B-883B54F8677D}" type="slidenum">
              <a:rPr/>
              <a:pPr/>
              <a:t>‹#›</a:t>
            </a:fld>
            <a:endParaRPr/>
          </a:p>
        </p:txBody>
      </p:sp>
    </p:spTree>
    <p:extLst>
      <p:ext uri="{BB962C8B-B14F-4D97-AF65-F5344CB8AC3E}">
        <p14:creationId xmlns:p14="http://schemas.microsoft.com/office/powerpoint/2010/main" val="301585226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91100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7056111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626247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2973840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sym typeface="Arial" charset="0"/>
              </a:rPr>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785740935"/>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83868"/>
            </a:gs>
            <a:gs pos="100000">
              <a:srgbClr val="295582"/>
            </a:gs>
          </a:gsLst>
          <a:lin ang="5400000" scaled="1"/>
        </a:gra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893763" y="1652588"/>
            <a:ext cx="7358062" cy="232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5695" tIns="35695" rIns="35695" bIns="35695" numCol="1" anchor="b" anchorCtr="0" compatLnSpc="1">
            <a:prstTxWarp prst="textNoShape">
              <a:avLst/>
            </a:prstTxWarp>
          </a:bodyPr>
          <a:lstStyle/>
          <a:p>
            <a:pPr lvl="0"/>
            <a:r>
              <a:rPr lang="en-US" altLang="en-US">
                <a:sym typeface="Georgia" panose="02040502050405020303" pitchFamily="18" charset="0"/>
              </a:rPr>
              <a:t>Click to edit Master title style</a:t>
            </a:r>
          </a:p>
        </p:txBody>
      </p:sp>
      <p:sp>
        <p:nvSpPr>
          <p:cNvPr id="1027" name="Rectangle 2"/>
          <p:cNvSpPr>
            <a:spLocks noGrp="1" noChangeArrowheads="1"/>
          </p:cNvSpPr>
          <p:nvPr>
            <p:ph type="body" idx="1"/>
          </p:nvPr>
        </p:nvSpPr>
        <p:spPr bwMode="auto">
          <a:xfrm>
            <a:off x="893763" y="4037013"/>
            <a:ext cx="7358062"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5695" tIns="35695" rIns="35695" bIns="35695" numCol="1" anchor="t" anchorCtr="0" compatLnSpc="1">
            <a:prstTxWarp prst="textNoShape">
              <a:avLst/>
            </a:prstTxWarp>
          </a:bodyPr>
          <a:lstStyle/>
          <a:p>
            <a:pPr lvl="0"/>
            <a:r>
              <a:rPr lang="en-US" altLang="en-US">
                <a:sym typeface="Arial" panose="020B0604020202020204" pitchFamily="34" charset="0"/>
              </a:rPr>
              <a:t>Click to edit Master text styles</a:t>
            </a:r>
          </a:p>
          <a:p>
            <a:pPr lvl="1"/>
            <a:r>
              <a:rPr lang="en-US" altLang="en-US">
                <a:sym typeface="Arial" panose="020B0604020202020204" pitchFamily="34" charset="0"/>
              </a:rPr>
              <a:t>Second level</a:t>
            </a:r>
          </a:p>
          <a:p>
            <a:pPr lvl="2"/>
            <a:r>
              <a:rPr lang="en-US" altLang="en-US">
                <a:sym typeface="Arial" panose="020B0604020202020204" pitchFamily="34" charset="0"/>
              </a:rPr>
              <a:t>Third level</a:t>
            </a:r>
          </a:p>
          <a:p>
            <a:pPr lvl="3"/>
            <a:r>
              <a:rPr lang="en-US" altLang="en-US">
                <a:sym typeface="Arial" panose="020B0604020202020204" pitchFamily="34" charset="0"/>
              </a:rPr>
              <a:t>Fourth level</a:t>
            </a:r>
          </a:p>
          <a:p>
            <a:pPr lvl="4"/>
            <a:r>
              <a:rPr lang="en-US" altLang="en-US">
                <a:sym typeface="Arial" panose="020B0604020202020204" pitchFamily="34" charset="0"/>
              </a:rPr>
              <a:t>Fifth level</a:t>
            </a:r>
          </a:p>
        </p:txBody>
      </p:sp>
      <p:sp>
        <p:nvSpPr>
          <p:cNvPr id="1028" name="Line 3"/>
          <p:cNvSpPr>
            <a:spLocks noChangeShapeType="1"/>
          </p:cNvSpPr>
          <p:nvPr/>
        </p:nvSpPr>
        <p:spPr bwMode="auto">
          <a:xfrm>
            <a:off x="874713" y="3929063"/>
            <a:ext cx="7394575" cy="0"/>
          </a:xfrm>
          <a:prstGeom prst="line">
            <a:avLst/>
          </a:prstGeom>
          <a:noFill/>
          <a:ln w="9525">
            <a:solidFill>
              <a:srgbClr val="FFFFFF">
                <a:alpha val="50195"/>
              </a:srgbClr>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029" name="Picture 10" descr="BROOKINGS_qii"/>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28688" y="857250"/>
            <a:ext cx="3830637"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algn="l" defTabSz="642938" rtl="0" eaLnBrk="0" fontAlgn="base" hangingPunct="0">
        <a:spcBef>
          <a:spcPct val="0"/>
        </a:spcBef>
        <a:spcAft>
          <a:spcPct val="0"/>
        </a:spcAft>
        <a:defRPr sz="4500">
          <a:solidFill>
            <a:srgbClr val="FFFFFF"/>
          </a:solidFill>
          <a:latin typeface="+mj-lt"/>
          <a:ea typeface="+mj-ea"/>
          <a:cs typeface="ヒラギノ明朝 Pro W3" charset="-128"/>
          <a:sym typeface="Georgia" panose="02040502050405020303" pitchFamily="18" charset="0"/>
        </a:defRPr>
      </a:lvl1pPr>
      <a:lvl2pPr algn="l" defTabSz="642938" rtl="0" eaLnBrk="0" fontAlgn="base" hangingPunct="0">
        <a:spcBef>
          <a:spcPct val="0"/>
        </a:spcBef>
        <a:spcAft>
          <a:spcPct val="0"/>
        </a:spcAft>
        <a:defRPr sz="4500">
          <a:solidFill>
            <a:srgbClr val="FFFFFF"/>
          </a:solidFill>
          <a:latin typeface="Georgia" pitchFamily="18" charset="0"/>
          <a:ea typeface="ヒラギノ明朝 Pro W3" pitchFamily="96" charset="-128"/>
          <a:cs typeface="ヒラギノ明朝 Pro W3" charset="-128"/>
          <a:sym typeface="Georgia" panose="02040502050405020303" pitchFamily="18" charset="0"/>
        </a:defRPr>
      </a:lvl2pPr>
      <a:lvl3pPr algn="l" defTabSz="642938" rtl="0" eaLnBrk="0" fontAlgn="base" hangingPunct="0">
        <a:spcBef>
          <a:spcPct val="0"/>
        </a:spcBef>
        <a:spcAft>
          <a:spcPct val="0"/>
        </a:spcAft>
        <a:defRPr sz="4500">
          <a:solidFill>
            <a:srgbClr val="FFFFFF"/>
          </a:solidFill>
          <a:latin typeface="Georgia" pitchFamily="18" charset="0"/>
          <a:ea typeface="ヒラギノ明朝 Pro W3" pitchFamily="96" charset="-128"/>
          <a:cs typeface="ヒラギノ明朝 Pro W3" charset="-128"/>
          <a:sym typeface="Georgia" panose="02040502050405020303" pitchFamily="18" charset="0"/>
        </a:defRPr>
      </a:lvl3pPr>
      <a:lvl4pPr algn="l" defTabSz="642938" rtl="0" eaLnBrk="0" fontAlgn="base" hangingPunct="0">
        <a:spcBef>
          <a:spcPct val="0"/>
        </a:spcBef>
        <a:spcAft>
          <a:spcPct val="0"/>
        </a:spcAft>
        <a:defRPr sz="4500">
          <a:solidFill>
            <a:srgbClr val="FFFFFF"/>
          </a:solidFill>
          <a:latin typeface="Georgia" pitchFamily="18" charset="0"/>
          <a:ea typeface="ヒラギノ明朝 Pro W3" pitchFamily="96" charset="-128"/>
          <a:cs typeface="ヒラギノ明朝 Pro W3" charset="-128"/>
          <a:sym typeface="Georgia" panose="02040502050405020303" pitchFamily="18" charset="0"/>
        </a:defRPr>
      </a:lvl4pPr>
      <a:lvl5pPr algn="l" defTabSz="642938" rtl="0" eaLnBrk="0" fontAlgn="base" hangingPunct="0">
        <a:spcBef>
          <a:spcPct val="0"/>
        </a:spcBef>
        <a:spcAft>
          <a:spcPct val="0"/>
        </a:spcAft>
        <a:defRPr sz="4500">
          <a:solidFill>
            <a:srgbClr val="FFFFFF"/>
          </a:solidFill>
          <a:latin typeface="Georgia" pitchFamily="18" charset="0"/>
          <a:ea typeface="ヒラギノ明朝 Pro W3" pitchFamily="96" charset="-128"/>
          <a:cs typeface="ヒラギノ明朝 Pro W3" charset="-128"/>
          <a:sym typeface="Georgia" panose="02040502050405020303" pitchFamily="18" charset="0"/>
        </a:defRPr>
      </a:lvl5pPr>
      <a:lvl6pPr marL="457200" algn="l" defTabSz="642938" rtl="0" eaLnBrk="1" fontAlgn="base" hangingPunct="1">
        <a:spcBef>
          <a:spcPct val="0"/>
        </a:spcBef>
        <a:spcAft>
          <a:spcPct val="0"/>
        </a:spcAft>
        <a:defRPr sz="4500">
          <a:solidFill>
            <a:srgbClr val="FFFFFF"/>
          </a:solidFill>
          <a:latin typeface="Georgia" pitchFamily="18" charset="0"/>
          <a:ea typeface="ヒラギノ明朝 Pro W3" pitchFamily="96" charset="-128"/>
          <a:sym typeface="Georgia" pitchFamily="18" charset="0"/>
        </a:defRPr>
      </a:lvl6pPr>
      <a:lvl7pPr marL="914400" algn="l" defTabSz="642938" rtl="0" eaLnBrk="1" fontAlgn="base" hangingPunct="1">
        <a:spcBef>
          <a:spcPct val="0"/>
        </a:spcBef>
        <a:spcAft>
          <a:spcPct val="0"/>
        </a:spcAft>
        <a:defRPr sz="4500">
          <a:solidFill>
            <a:srgbClr val="FFFFFF"/>
          </a:solidFill>
          <a:latin typeface="Georgia" pitchFamily="18" charset="0"/>
          <a:ea typeface="ヒラギノ明朝 Pro W3" pitchFamily="96" charset="-128"/>
          <a:sym typeface="Georgia" pitchFamily="18" charset="0"/>
        </a:defRPr>
      </a:lvl7pPr>
      <a:lvl8pPr marL="1371600" algn="l" defTabSz="642938" rtl="0" eaLnBrk="1" fontAlgn="base" hangingPunct="1">
        <a:spcBef>
          <a:spcPct val="0"/>
        </a:spcBef>
        <a:spcAft>
          <a:spcPct val="0"/>
        </a:spcAft>
        <a:defRPr sz="4500">
          <a:solidFill>
            <a:srgbClr val="FFFFFF"/>
          </a:solidFill>
          <a:latin typeface="Georgia" pitchFamily="18" charset="0"/>
          <a:ea typeface="ヒラギノ明朝 Pro W3" pitchFamily="96" charset="-128"/>
          <a:sym typeface="Georgia" pitchFamily="18" charset="0"/>
        </a:defRPr>
      </a:lvl8pPr>
      <a:lvl9pPr marL="1828800" algn="l" defTabSz="642938" rtl="0" eaLnBrk="1" fontAlgn="base" hangingPunct="1">
        <a:spcBef>
          <a:spcPct val="0"/>
        </a:spcBef>
        <a:spcAft>
          <a:spcPct val="0"/>
        </a:spcAft>
        <a:defRPr sz="4500">
          <a:solidFill>
            <a:srgbClr val="FFFFFF"/>
          </a:solidFill>
          <a:latin typeface="Georgia" pitchFamily="18" charset="0"/>
          <a:ea typeface="ヒラギノ明朝 Pro W3" pitchFamily="96" charset="-128"/>
          <a:sym typeface="Georgia" pitchFamily="18" charset="0"/>
        </a:defRPr>
      </a:lvl9pPr>
    </p:titleStyle>
    <p:bodyStyle>
      <a:lvl1pPr marL="342900" indent="-342900" algn="l" defTabSz="642938" rtl="0" eaLnBrk="0" fontAlgn="base" hangingPunct="0">
        <a:lnSpc>
          <a:spcPct val="120000"/>
        </a:lnSpc>
        <a:spcBef>
          <a:spcPct val="0"/>
        </a:spcBef>
        <a:spcAft>
          <a:spcPct val="0"/>
        </a:spcAft>
        <a:defRPr sz="1300">
          <a:solidFill>
            <a:srgbClr val="FFFFFF"/>
          </a:solidFill>
          <a:latin typeface="+mn-lt"/>
          <a:ea typeface="+mn-ea"/>
          <a:cs typeface="ヒラギノ角ゴ Pro W3" charset="-128"/>
          <a:sym typeface="Arial" panose="020B0604020202020204" pitchFamily="34" charset="0"/>
        </a:defRPr>
      </a:lvl1pPr>
      <a:lvl2pPr marL="742950" indent="-285750" algn="l" defTabSz="642938" rtl="0" eaLnBrk="0" fontAlgn="base" hangingPunct="0">
        <a:lnSpc>
          <a:spcPct val="120000"/>
        </a:lnSpc>
        <a:spcBef>
          <a:spcPct val="0"/>
        </a:spcBef>
        <a:spcAft>
          <a:spcPct val="0"/>
        </a:spcAft>
        <a:defRPr sz="1300">
          <a:solidFill>
            <a:srgbClr val="FFFFFF"/>
          </a:solidFill>
          <a:latin typeface="+mn-lt"/>
          <a:ea typeface="+mn-ea"/>
          <a:cs typeface="ヒラギノ角ゴ Pro W3" charset="-128"/>
          <a:sym typeface="Arial" panose="020B0604020202020204" pitchFamily="34" charset="0"/>
        </a:defRPr>
      </a:lvl2pPr>
      <a:lvl3pPr marL="1143000" indent="-228600" algn="l" defTabSz="642938" rtl="0" eaLnBrk="0" fontAlgn="base" hangingPunct="0">
        <a:lnSpc>
          <a:spcPct val="120000"/>
        </a:lnSpc>
        <a:spcBef>
          <a:spcPct val="0"/>
        </a:spcBef>
        <a:spcAft>
          <a:spcPct val="0"/>
        </a:spcAft>
        <a:defRPr sz="1300">
          <a:solidFill>
            <a:srgbClr val="FFFFFF"/>
          </a:solidFill>
          <a:latin typeface="+mn-lt"/>
          <a:ea typeface="+mn-ea"/>
          <a:cs typeface="ヒラギノ角ゴ Pro W3" charset="-128"/>
          <a:sym typeface="Arial" panose="020B0604020202020204" pitchFamily="34" charset="0"/>
        </a:defRPr>
      </a:lvl3pPr>
      <a:lvl4pPr marL="1600200" indent="-228600" algn="l" defTabSz="642938" rtl="0" eaLnBrk="0" fontAlgn="base" hangingPunct="0">
        <a:lnSpc>
          <a:spcPct val="120000"/>
        </a:lnSpc>
        <a:spcBef>
          <a:spcPct val="0"/>
        </a:spcBef>
        <a:spcAft>
          <a:spcPct val="0"/>
        </a:spcAft>
        <a:defRPr sz="1300">
          <a:solidFill>
            <a:srgbClr val="FFFFFF"/>
          </a:solidFill>
          <a:latin typeface="+mn-lt"/>
          <a:ea typeface="+mn-ea"/>
          <a:cs typeface="ヒラギノ角ゴ Pro W3" charset="-128"/>
          <a:sym typeface="Arial" panose="020B0604020202020204" pitchFamily="34" charset="0"/>
        </a:defRPr>
      </a:lvl4pPr>
      <a:lvl5pPr marL="2057400" indent="-228600" algn="l" defTabSz="642938" rtl="0" eaLnBrk="0" fontAlgn="base" hangingPunct="0">
        <a:lnSpc>
          <a:spcPct val="120000"/>
        </a:lnSpc>
        <a:spcBef>
          <a:spcPct val="0"/>
        </a:spcBef>
        <a:spcAft>
          <a:spcPct val="0"/>
        </a:spcAft>
        <a:defRPr sz="1300">
          <a:solidFill>
            <a:srgbClr val="FFFFFF"/>
          </a:solidFill>
          <a:latin typeface="+mn-lt"/>
          <a:ea typeface="+mn-ea"/>
          <a:cs typeface="ヒラギノ角ゴ Pro W3" charset="-128"/>
          <a:sym typeface="Arial" panose="020B0604020202020204" pitchFamily="34" charset="0"/>
        </a:defRPr>
      </a:lvl5pPr>
      <a:lvl6pPr marL="457200" algn="l" defTabSz="642938" rtl="0" eaLnBrk="1" fontAlgn="base" hangingPunct="1">
        <a:lnSpc>
          <a:spcPct val="120000"/>
        </a:lnSpc>
        <a:spcBef>
          <a:spcPct val="0"/>
        </a:spcBef>
        <a:spcAft>
          <a:spcPct val="0"/>
        </a:spcAft>
        <a:defRPr sz="1300">
          <a:solidFill>
            <a:srgbClr val="FFFFFF"/>
          </a:solidFill>
          <a:latin typeface="+mn-lt"/>
          <a:ea typeface="+mn-ea"/>
          <a:sym typeface="Arial" charset="0"/>
        </a:defRPr>
      </a:lvl6pPr>
      <a:lvl7pPr marL="914400" algn="l" defTabSz="642938" rtl="0" eaLnBrk="1" fontAlgn="base" hangingPunct="1">
        <a:lnSpc>
          <a:spcPct val="120000"/>
        </a:lnSpc>
        <a:spcBef>
          <a:spcPct val="0"/>
        </a:spcBef>
        <a:spcAft>
          <a:spcPct val="0"/>
        </a:spcAft>
        <a:defRPr sz="1300">
          <a:solidFill>
            <a:srgbClr val="FFFFFF"/>
          </a:solidFill>
          <a:latin typeface="+mn-lt"/>
          <a:ea typeface="+mn-ea"/>
          <a:sym typeface="Arial" charset="0"/>
        </a:defRPr>
      </a:lvl7pPr>
      <a:lvl8pPr marL="1371600" algn="l" defTabSz="642938" rtl="0" eaLnBrk="1" fontAlgn="base" hangingPunct="1">
        <a:lnSpc>
          <a:spcPct val="120000"/>
        </a:lnSpc>
        <a:spcBef>
          <a:spcPct val="0"/>
        </a:spcBef>
        <a:spcAft>
          <a:spcPct val="0"/>
        </a:spcAft>
        <a:defRPr sz="1300">
          <a:solidFill>
            <a:srgbClr val="FFFFFF"/>
          </a:solidFill>
          <a:latin typeface="+mn-lt"/>
          <a:ea typeface="+mn-ea"/>
          <a:sym typeface="Arial" charset="0"/>
        </a:defRPr>
      </a:lvl8pPr>
      <a:lvl9pPr marL="1828800" algn="l" defTabSz="642938" rtl="0" eaLnBrk="1" fontAlgn="base" hangingPunct="1">
        <a:lnSpc>
          <a:spcPct val="120000"/>
        </a:lnSpc>
        <a:spcBef>
          <a:spcPct val="0"/>
        </a:spcBef>
        <a:spcAft>
          <a:spcPct val="0"/>
        </a:spcAft>
        <a:defRPr sz="1300">
          <a:solidFill>
            <a:srgbClr val="FFFFFF"/>
          </a:solidFill>
          <a:latin typeface="+mn-lt"/>
          <a:ea typeface="+mn-ea"/>
          <a:sym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E3EDF7"/>
            </a:gs>
          </a:gsLst>
          <a:lin ang="0" scaled="1"/>
        </a:gra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893763" y="857250"/>
            <a:ext cx="7358062" cy="103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5695" tIns="35695" rIns="35695" bIns="35695" numCol="1" anchor="ctr" anchorCtr="0" compatLnSpc="1">
            <a:prstTxWarp prst="textNoShape">
              <a:avLst/>
            </a:prstTxWarp>
          </a:bodyPr>
          <a:lstStyle/>
          <a:p>
            <a:pPr lvl="0"/>
            <a:r>
              <a:rPr lang="en-US" altLang="en-US"/>
              <a:t>Click to edit Master title style</a:t>
            </a:r>
          </a:p>
        </p:txBody>
      </p:sp>
      <p:sp>
        <p:nvSpPr>
          <p:cNvPr id="2051" name="Rectangle 2"/>
          <p:cNvSpPr>
            <a:spLocks noGrp="1" noChangeArrowheads="1"/>
          </p:cNvSpPr>
          <p:nvPr>
            <p:ph type="body" idx="1"/>
          </p:nvPr>
        </p:nvSpPr>
        <p:spPr bwMode="auto">
          <a:xfrm>
            <a:off x="893763" y="1946275"/>
            <a:ext cx="7358062" cy="401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5695" tIns="35695" rIns="35695" bIns="35695"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52" name="Rectangle 4" descr="Light upward diagonal"/>
          <p:cNvSpPr>
            <a:spLocks/>
          </p:cNvSpPr>
          <p:nvPr/>
        </p:nvSpPr>
        <p:spPr bwMode="auto">
          <a:xfrm>
            <a:off x="911225" y="374650"/>
            <a:ext cx="8232775" cy="428625"/>
          </a:xfrm>
          <a:prstGeom prst="rect">
            <a:avLst/>
          </a:prstGeom>
          <a:pattFill prst="ltUpDiag">
            <a:fgClr>
              <a:srgbClr val="083868"/>
            </a:fgClr>
            <a:bgClr>
              <a:srgbClr val="295582"/>
            </a:bgClr>
          </a:pattFill>
          <a:ln>
            <a:noFill/>
          </a:ln>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endParaRPr lang="en-US" altLang="en-US">
              <a:ea typeface="ヒラギノ角ゴ Pro W3" charset="-128"/>
            </a:endParaRPr>
          </a:p>
        </p:txBody>
      </p:sp>
      <p:sp>
        <p:nvSpPr>
          <p:cNvPr id="2057" name="Text Box 9"/>
          <p:cNvSpPr txBox="1">
            <a:spLocks/>
          </p:cNvSpPr>
          <p:nvPr/>
        </p:nvSpPr>
        <p:spPr bwMode="auto">
          <a:xfrm>
            <a:off x="7929563" y="493713"/>
            <a:ext cx="374650" cy="214312"/>
          </a:xfrm>
          <a:prstGeom prst="rect">
            <a:avLst/>
          </a:prstGeom>
          <a:noFill/>
          <a:ln w="25400">
            <a:noFill/>
            <a:miter lim="800000"/>
            <a:headEnd/>
            <a:tailEnd/>
          </a:ln>
          <a:effectLst/>
        </p:spPr>
        <p:txBody>
          <a:bodyPr lIns="64255" tIns="32126" rIns="64255" bIns="32126">
            <a:spAutoFit/>
          </a:bodyPr>
          <a:lstStyle>
            <a:lvl1pPr defTabSz="642938">
              <a:defRPr sz="2400">
                <a:solidFill>
                  <a:schemeClr val="tx1"/>
                </a:solidFill>
                <a:latin typeface="Arial" panose="020B0604020202020204" pitchFamily="34" charset="0"/>
                <a:ea typeface="MS PGothic" panose="020B0600070205080204" pitchFamily="34" charset="-128"/>
              </a:defRPr>
            </a:lvl1pPr>
            <a:lvl2pPr marL="742950" indent="-285750" defTabSz="642938">
              <a:defRPr sz="2400">
                <a:solidFill>
                  <a:schemeClr val="tx1"/>
                </a:solidFill>
                <a:latin typeface="Arial" panose="020B0604020202020204" pitchFamily="34" charset="0"/>
                <a:ea typeface="MS PGothic" panose="020B0600070205080204" pitchFamily="34" charset="-128"/>
              </a:defRPr>
            </a:lvl2pPr>
            <a:lvl3pPr marL="1143000" indent="-228600" defTabSz="642938">
              <a:defRPr sz="2400">
                <a:solidFill>
                  <a:schemeClr val="tx1"/>
                </a:solidFill>
                <a:latin typeface="Arial" panose="020B0604020202020204" pitchFamily="34" charset="0"/>
                <a:ea typeface="MS PGothic" panose="020B0600070205080204" pitchFamily="34" charset="-128"/>
              </a:defRPr>
            </a:lvl3pPr>
            <a:lvl4pPr marL="1600200" indent="-228600" defTabSz="642938">
              <a:defRPr sz="2400">
                <a:solidFill>
                  <a:schemeClr val="tx1"/>
                </a:solidFill>
                <a:latin typeface="Arial" panose="020B0604020202020204" pitchFamily="34" charset="0"/>
                <a:ea typeface="MS PGothic" panose="020B0600070205080204" pitchFamily="34" charset="-128"/>
              </a:defRPr>
            </a:lvl4pPr>
            <a:lvl5pPr marL="2057400" indent="-228600" defTabSz="642938">
              <a:defRPr sz="2400">
                <a:solidFill>
                  <a:schemeClr val="tx1"/>
                </a:solidFill>
                <a:latin typeface="Arial" panose="020B0604020202020204" pitchFamily="34" charset="0"/>
                <a:ea typeface="MS PGothic" panose="020B0600070205080204" pitchFamily="34" charset="-128"/>
              </a:defRPr>
            </a:lvl5pPr>
            <a:lvl6pPr marL="2514600" indent="-228600" defTabSz="642938"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642938"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642938"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642938"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spcBef>
                <a:spcPct val="50000"/>
              </a:spcBef>
            </a:pPr>
            <a:fld id="{1F135E8F-F1BB-4F5B-BFC5-318DA22B82AF}" type="slidenum">
              <a:rPr lang="en-US" altLang="en-US" sz="1000">
                <a:solidFill>
                  <a:schemeClr val="bg1"/>
                </a:solidFill>
                <a:ea typeface="ヒラギノ角ゴ Pro W3" charset="-128"/>
              </a:rPr>
              <a:pPr algn="r" eaLnBrk="1" hangingPunct="1">
                <a:spcBef>
                  <a:spcPct val="50000"/>
                </a:spcBef>
              </a:pPr>
              <a:t>‹#›</a:t>
            </a:fld>
            <a:endParaRPr lang="en-US" altLang="en-US" sz="1000">
              <a:solidFill>
                <a:schemeClr val="bg1"/>
              </a:solidFill>
              <a:ea typeface="ヒラギノ角ゴ Pro W3" charset="-128"/>
            </a:endParaRPr>
          </a:p>
        </p:txBody>
      </p:sp>
      <p:pic>
        <p:nvPicPr>
          <p:cNvPr id="2054" name="Picture 10" descr="BROOKINGS_REV"/>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89025" y="522288"/>
            <a:ext cx="1389063"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ransition/>
  <p:txStyles>
    <p:titleStyle>
      <a:lvl1pPr algn="l" defTabSz="642938" rtl="0" eaLnBrk="0" fontAlgn="base" hangingPunct="0">
        <a:spcBef>
          <a:spcPct val="0"/>
        </a:spcBef>
        <a:spcAft>
          <a:spcPct val="0"/>
        </a:spcAft>
        <a:defRPr sz="4200">
          <a:solidFill>
            <a:srgbClr val="295582"/>
          </a:solidFill>
          <a:latin typeface="+mj-lt"/>
          <a:ea typeface="+mj-ea"/>
          <a:cs typeface="ヒラギノ明朝 Pro W3" charset="-128"/>
        </a:defRPr>
      </a:lvl1pPr>
      <a:lvl2pPr algn="l" defTabSz="642938" rtl="0" eaLnBrk="0" fontAlgn="base" hangingPunct="0">
        <a:spcBef>
          <a:spcPct val="0"/>
        </a:spcBef>
        <a:spcAft>
          <a:spcPct val="0"/>
        </a:spcAft>
        <a:defRPr sz="4200">
          <a:solidFill>
            <a:srgbClr val="295582"/>
          </a:solidFill>
          <a:latin typeface="Georgia" pitchFamily="18" charset="0"/>
          <a:ea typeface="ヒラギノ明朝 Pro W3" pitchFamily="96" charset="-128"/>
          <a:cs typeface="ヒラギノ明朝 Pro W3" charset="-128"/>
        </a:defRPr>
      </a:lvl2pPr>
      <a:lvl3pPr algn="l" defTabSz="642938" rtl="0" eaLnBrk="0" fontAlgn="base" hangingPunct="0">
        <a:spcBef>
          <a:spcPct val="0"/>
        </a:spcBef>
        <a:spcAft>
          <a:spcPct val="0"/>
        </a:spcAft>
        <a:defRPr sz="4200">
          <a:solidFill>
            <a:srgbClr val="295582"/>
          </a:solidFill>
          <a:latin typeface="Georgia" pitchFamily="18" charset="0"/>
          <a:ea typeface="ヒラギノ明朝 Pro W3" pitchFamily="96" charset="-128"/>
          <a:cs typeface="ヒラギノ明朝 Pro W3" charset="-128"/>
        </a:defRPr>
      </a:lvl3pPr>
      <a:lvl4pPr algn="l" defTabSz="642938" rtl="0" eaLnBrk="0" fontAlgn="base" hangingPunct="0">
        <a:spcBef>
          <a:spcPct val="0"/>
        </a:spcBef>
        <a:spcAft>
          <a:spcPct val="0"/>
        </a:spcAft>
        <a:defRPr sz="4200">
          <a:solidFill>
            <a:srgbClr val="295582"/>
          </a:solidFill>
          <a:latin typeface="Georgia" pitchFamily="18" charset="0"/>
          <a:ea typeface="ヒラギノ明朝 Pro W3" pitchFamily="96" charset="-128"/>
          <a:cs typeface="ヒラギノ明朝 Pro W3" charset="-128"/>
        </a:defRPr>
      </a:lvl4pPr>
      <a:lvl5pPr algn="l" defTabSz="642938" rtl="0" eaLnBrk="0" fontAlgn="base" hangingPunct="0">
        <a:spcBef>
          <a:spcPct val="0"/>
        </a:spcBef>
        <a:spcAft>
          <a:spcPct val="0"/>
        </a:spcAft>
        <a:defRPr sz="4200">
          <a:solidFill>
            <a:srgbClr val="295582"/>
          </a:solidFill>
          <a:latin typeface="Georgia" pitchFamily="18" charset="0"/>
          <a:ea typeface="ヒラギノ明朝 Pro W3" pitchFamily="96" charset="-128"/>
          <a:cs typeface="ヒラギノ明朝 Pro W3" charset="-128"/>
        </a:defRPr>
      </a:lvl5pPr>
      <a:lvl6pPr marL="457200" algn="l" defTabSz="642938" rtl="0" eaLnBrk="1" fontAlgn="base" hangingPunct="1">
        <a:spcBef>
          <a:spcPct val="0"/>
        </a:spcBef>
        <a:spcAft>
          <a:spcPct val="0"/>
        </a:spcAft>
        <a:defRPr sz="4200">
          <a:solidFill>
            <a:srgbClr val="295582"/>
          </a:solidFill>
          <a:latin typeface="Georgia" pitchFamily="18" charset="0"/>
          <a:ea typeface="ヒラギノ明朝 Pro W3" pitchFamily="96" charset="-128"/>
        </a:defRPr>
      </a:lvl6pPr>
      <a:lvl7pPr marL="914400" algn="l" defTabSz="642938" rtl="0" eaLnBrk="1" fontAlgn="base" hangingPunct="1">
        <a:spcBef>
          <a:spcPct val="0"/>
        </a:spcBef>
        <a:spcAft>
          <a:spcPct val="0"/>
        </a:spcAft>
        <a:defRPr sz="4200">
          <a:solidFill>
            <a:srgbClr val="295582"/>
          </a:solidFill>
          <a:latin typeface="Georgia" pitchFamily="18" charset="0"/>
          <a:ea typeface="ヒラギノ明朝 Pro W3" pitchFamily="96" charset="-128"/>
        </a:defRPr>
      </a:lvl7pPr>
      <a:lvl8pPr marL="1371600" algn="l" defTabSz="642938" rtl="0" eaLnBrk="1" fontAlgn="base" hangingPunct="1">
        <a:spcBef>
          <a:spcPct val="0"/>
        </a:spcBef>
        <a:spcAft>
          <a:spcPct val="0"/>
        </a:spcAft>
        <a:defRPr sz="4200">
          <a:solidFill>
            <a:srgbClr val="295582"/>
          </a:solidFill>
          <a:latin typeface="Georgia" pitchFamily="18" charset="0"/>
          <a:ea typeface="ヒラギノ明朝 Pro W3" pitchFamily="96" charset="-128"/>
        </a:defRPr>
      </a:lvl8pPr>
      <a:lvl9pPr marL="1828800" algn="l" defTabSz="642938" rtl="0" eaLnBrk="1" fontAlgn="base" hangingPunct="1">
        <a:spcBef>
          <a:spcPct val="0"/>
        </a:spcBef>
        <a:spcAft>
          <a:spcPct val="0"/>
        </a:spcAft>
        <a:defRPr sz="4200">
          <a:solidFill>
            <a:srgbClr val="295582"/>
          </a:solidFill>
          <a:latin typeface="Georgia" pitchFamily="18" charset="0"/>
          <a:ea typeface="ヒラギノ明朝 Pro W3" pitchFamily="96" charset="-128"/>
        </a:defRPr>
      </a:lvl9pPr>
    </p:titleStyle>
    <p:bodyStyle>
      <a:lvl1pPr marL="588963" indent="-401638" algn="l" defTabSz="642938" rtl="0" eaLnBrk="0" fontAlgn="base" hangingPunct="0">
        <a:spcBef>
          <a:spcPts val="1688"/>
        </a:spcBef>
        <a:spcAft>
          <a:spcPct val="0"/>
        </a:spcAft>
        <a:buClr>
          <a:srgbClr val="295582"/>
        </a:buClr>
        <a:buFont typeface="Times" panose="02020603050405020304" pitchFamily="18" charset="0"/>
        <a:buChar char="•"/>
        <a:defRPr sz="3000">
          <a:solidFill>
            <a:srgbClr val="666666"/>
          </a:solidFill>
          <a:latin typeface="+mn-lt"/>
          <a:ea typeface="+mn-ea"/>
          <a:cs typeface="ヒラギノ角ゴ Pro W3" charset="-128"/>
        </a:defRPr>
      </a:lvl1pPr>
      <a:lvl2pPr marL="901700" indent="-401638" algn="l" defTabSz="642938" rtl="0" eaLnBrk="0" fontAlgn="base" hangingPunct="0">
        <a:spcBef>
          <a:spcPts val="1688"/>
        </a:spcBef>
        <a:spcAft>
          <a:spcPct val="0"/>
        </a:spcAft>
        <a:buClr>
          <a:srgbClr val="295582"/>
        </a:buClr>
        <a:buChar char="»"/>
        <a:defRPr sz="3000">
          <a:solidFill>
            <a:srgbClr val="666666"/>
          </a:solidFill>
          <a:latin typeface="+mn-lt"/>
          <a:ea typeface="+mn-ea"/>
          <a:cs typeface="ヒラギノ角ゴ Pro W3" charset="-128"/>
        </a:defRPr>
      </a:lvl2pPr>
      <a:lvl3pPr marL="1214438" indent="-401638" algn="l" defTabSz="642938" rtl="0" eaLnBrk="0" fontAlgn="base" hangingPunct="0">
        <a:spcBef>
          <a:spcPts val="1688"/>
        </a:spcBef>
        <a:spcAft>
          <a:spcPct val="0"/>
        </a:spcAft>
        <a:buClr>
          <a:srgbClr val="295582"/>
        </a:buClr>
        <a:buChar char="–"/>
        <a:defRPr sz="3000">
          <a:solidFill>
            <a:srgbClr val="666666"/>
          </a:solidFill>
          <a:latin typeface="+mn-lt"/>
          <a:ea typeface="+mn-ea"/>
          <a:cs typeface="ヒラギノ角ゴ Pro W3" charset="-128"/>
        </a:defRPr>
      </a:lvl3pPr>
      <a:lvl4pPr marL="1527175" indent="-401638" algn="l" defTabSz="642938" rtl="0" eaLnBrk="0" fontAlgn="base" hangingPunct="0">
        <a:spcBef>
          <a:spcPts val="1688"/>
        </a:spcBef>
        <a:spcAft>
          <a:spcPct val="0"/>
        </a:spcAft>
        <a:buClr>
          <a:srgbClr val="295582"/>
        </a:buClr>
        <a:buChar char="›"/>
        <a:defRPr sz="3000">
          <a:solidFill>
            <a:srgbClr val="666666"/>
          </a:solidFill>
          <a:latin typeface="+mn-lt"/>
          <a:ea typeface="+mn-ea"/>
          <a:cs typeface="ヒラギノ角ゴ Pro W3" charset="-128"/>
        </a:defRPr>
      </a:lvl4pPr>
      <a:lvl5pPr marL="1839913" indent="-401638" algn="l" defTabSz="642938" rtl="0" eaLnBrk="0" fontAlgn="base" hangingPunct="0">
        <a:spcBef>
          <a:spcPts val="1688"/>
        </a:spcBef>
        <a:spcAft>
          <a:spcPct val="0"/>
        </a:spcAft>
        <a:buClr>
          <a:srgbClr val="295582"/>
        </a:buClr>
        <a:buFont typeface="Times" panose="02020603050405020304" pitchFamily="18" charset="0"/>
        <a:buChar char="•"/>
        <a:defRPr sz="3000">
          <a:solidFill>
            <a:srgbClr val="666666"/>
          </a:solidFill>
          <a:latin typeface="+mn-lt"/>
          <a:ea typeface="+mn-ea"/>
          <a:cs typeface="ヒラギノ角ゴ Pro W3" charset="-128"/>
        </a:defRPr>
      </a:lvl5pPr>
      <a:lvl6pPr marL="2297113" indent="-401638" algn="l" defTabSz="642938" rtl="0" eaLnBrk="1" fontAlgn="base" hangingPunct="1">
        <a:spcBef>
          <a:spcPts val="1688"/>
        </a:spcBef>
        <a:spcAft>
          <a:spcPct val="0"/>
        </a:spcAft>
        <a:buClr>
          <a:srgbClr val="295582"/>
        </a:buClr>
        <a:buFont typeface="Times" pitchFamily="18" charset="0"/>
        <a:buChar char="•"/>
        <a:defRPr sz="3000">
          <a:solidFill>
            <a:srgbClr val="666666"/>
          </a:solidFill>
          <a:latin typeface="+mn-lt"/>
          <a:ea typeface="+mn-ea"/>
        </a:defRPr>
      </a:lvl6pPr>
      <a:lvl7pPr marL="2754313" indent="-401638" algn="l" defTabSz="642938" rtl="0" eaLnBrk="1" fontAlgn="base" hangingPunct="1">
        <a:spcBef>
          <a:spcPts val="1688"/>
        </a:spcBef>
        <a:spcAft>
          <a:spcPct val="0"/>
        </a:spcAft>
        <a:buClr>
          <a:srgbClr val="295582"/>
        </a:buClr>
        <a:buFont typeface="Times" pitchFamily="18" charset="0"/>
        <a:buChar char="•"/>
        <a:defRPr sz="3000">
          <a:solidFill>
            <a:srgbClr val="666666"/>
          </a:solidFill>
          <a:latin typeface="+mn-lt"/>
          <a:ea typeface="+mn-ea"/>
        </a:defRPr>
      </a:lvl7pPr>
      <a:lvl8pPr marL="3211513" indent="-401638" algn="l" defTabSz="642938" rtl="0" eaLnBrk="1" fontAlgn="base" hangingPunct="1">
        <a:spcBef>
          <a:spcPts val="1688"/>
        </a:spcBef>
        <a:spcAft>
          <a:spcPct val="0"/>
        </a:spcAft>
        <a:buClr>
          <a:srgbClr val="295582"/>
        </a:buClr>
        <a:buFont typeface="Times" pitchFamily="18" charset="0"/>
        <a:buChar char="•"/>
        <a:defRPr sz="3000">
          <a:solidFill>
            <a:srgbClr val="666666"/>
          </a:solidFill>
          <a:latin typeface="+mn-lt"/>
          <a:ea typeface="+mn-ea"/>
        </a:defRPr>
      </a:lvl8pPr>
      <a:lvl9pPr marL="3668713" indent="-401638" algn="l" defTabSz="642938" rtl="0" eaLnBrk="1" fontAlgn="base" hangingPunct="1">
        <a:spcBef>
          <a:spcPts val="1688"/>
        </a:spcBef>
        <a:spcAft>
          <a:spcPct val="0"/>
        </a:spcAft>
        <a:buClr>
          <a:srgbClr val="295582"/>
        </a:buClr>
        <a:buFont typeface="Times" pitchFamily="18" charset="0"/>
        <a:buChar char="•"/>
        <a:defRPr sz="3000">
          <a:solidFill>
            <a:srgbClr val="666666"/>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892969" y="1152525"/>
            <a:ext cx="7358063" cy="2324100"/>
          </a:xfrm>
          <a:prstGeom prst="rect">
            <a:avLst/>
          </a:prstGeom>
          <a:ln w="12700">
            <a:miter lim="400000"/>
          </a:ln>
          <a:extLst>
            <a:ext uri="{C572A759-6A51-4108-AA02-DFA0A04FC94B}">
              <ma14:wrappingTextBoxFlag xmlns:mc="http://schemas.openxmlformats.org/markup-compatibility/2006" xmlns:mv="urn:schemas-microsoft-com:mac:vml" xmlns:ma14="http://schemas.microsoft.com/office/mac/drawingml/2011/main" xmlns="" val="1"/>
            </a:ext>
          </a:extLst>
        </p:spPr>
        <p:txBody>
          <a:bodyPr lIns="76200" tIns="76200" rIns="76200" bIns="76200" anchor="b"/>
          <a:lstStyle/>
          <a:p>
            <a:r>
              <a:t>Title Text</a:t>
            </a:r>
          </a:p>
        </p:txBody>
      </p:sp>
      <p:sp>
        <p:nvSpPr>
          <p:cNvPr id="3" name="Shape 3"/>
          <p:cNvSpPr>
            <a:spLocks noGrp="1"/>
          </p:cNvSpPr>
          <p:nvPr>
            <p:ph type="body" idx="1"/>
          </p:nvPr>
        </p:nvSpPr>
        <p:spPr>
          <a:xfrm>
            <a:off x="892969" y="3533775"/>
            <a:ext cx="7358063" cy="800100"/>
          </a:xfrm>
          <a:prstGeom prst="rect">
            <a:avLst/>
          </a:prstGeom>
          <a:ln w="12700">
            <a:miter lim="400000"/>
          </a:ln>
          <a:extLst>
            <a:ext uri="{C572A759-6A51-4108-AA02-DFA0A04FC94B}">
              <ma14:wrappingTextBoxFlag xmlns:mc="http://schemas.openxmlformats.org/markup-compatibility/2006" xmlns:mv="urn:schemas-microsoft-com:mac:vml" xmlns:ma14="http://schemas.microsoft.com/office/mac/drawingml/2011/main" xmlns="" val="1"/>
            </a:ext>
          </a:extLst>
        </p:spPr>
        <p:txBody>
          <a:bodyPr lIns="76200" tIns="76200" rIns="76200" bIns="76200"/>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4498181" y="6572250"/>
            <a:ext cx="259686" cy="257763"/>
          </a:xfrm>
          <a:prstGeom prst="rect">
            <a:avLst/>
          </a:prstGeom>
          <a:ln w="12700">
            <a:miter lim="400000"/>
          </a:ln>
        </p:spPr>
        <p:txBody>
          <a:bodyPr wrap="none" lIns="76200" tIns="76200" rIns="76200" bIns="76200">
            <a:spAutoFit/>
          </a:bodyPr>
          <a:lstStyle>
            <a:lvl1pPr>
              <a:defRPr sz="675"/>
            </a:lvl1pPr>
          </a:lstStyle>
          <a:p>
            <a:fld id="{86CB4B4D-7CA3-9044-876B-883B54F8677D}" type="slidenum">
              <a:rPr/>
              <a:pPr/>
              <a:t>‹#›</a:t>
            </a:fld>
            <a:endParaRPr/>
          </a:p>
        </p:txBody>
      </p:sp>
    </p:spTree>
    <p:extLst>
      <p:ext uri="{BB962C8B-B14F-4D97-AF65-F5344CB8AC3E}">
        <p14:creationId xmlns:p14="http://schemas.microsoft.com/office/powerpoint/2010/main" val="1964920661"/>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Lst>
  <p:transition spd="med"/>
  <p:txStyles>
    <p:titleStyle>
      <a:lvl1pPr marL="0" marR="0" indent="0" algn="ctr" defTabSz="307181" latinLnBrk="0">
        <a:lnSpc>
          <a:spcPct val="100000"/>
        </a:lnSpc>
        <a:spcBef>
          <a:spcPts val="0"/>
        </a:spcBef>
        <a:spcAft>
          <a:spcPts val="0"/>
        </a:spcAft>
        <a:buClrTx/>
        <a:buSzTx/>
        <a:buFontTx/>
        <a:buNone/>
        <a:tabLst/>
        <a:defRPr sz="4050" b="0" i="0" u="none" strike="noStrike" cap="none" spc="0" baseline="0">
          <a:ln>
            <a:noFill/>
          </a:ln>
          <a:solidFill>
            <a:srgbClr val="000000"/>
          </a:solidFill>
          <a:uFillTx/>
          <a:latin typeface="+mn-lt"/>
          <a:ea typeface="+mn-ea"/>
          <a:cs typeface="+mn-cs"/>
          <a:sym typeface="Gill Sans"/>
        </a:defRPr>
      </a:lvl1pPr>
      <a:lvl2pPr marL="0" marR="0" indent="85725" algn="ctr" defTabSz="307181" latinLnBrk="0">
        <a:lnSpc>
          <a:spcPct val="100000"/>
        </a:lnSpc>
        <a:spcBef>
          <a:spcPts val="0"/>
        </a:spcBef>
        <a:spcAft>
          <a:spcPts val="0"/>
        </a:spcAft>
        <a:buClrTx/>
        <a:buSzTx/>
        <a:buFontTx/>
        <a:buNone/>
        <a:tabLst/>
        <a:defRPr sz="4050" b="0" i="0" u="none" strike="noStrike" cap="none" spc="0" baseline="0">
          <a:ln>
            <a:noFill/>
          </a:ln>
          <a:solidFill>
            <a:srgbClr val="000000"/>
          </a:solidFill>
          <a:uFillTx/>
          <a:latin typeface="+mn-lt"/>
          <a:ea typeface="+mn-ea"/>
          <a:cs typeface="+mn-cs"/>
          <a:sym typeface="Gill Sans"/>
        </a:defRPr>
      </a:lvl2pPr>
      <a:lvl3pPr marL="0" marR="0" indent="171450" algn="ctr" defTabSz="307181" latinLnBrk="0">
        <a:lnSpc>
          <a:spcPct val="100000"/>
        </a:lnSpc>
        <a:spcBef>
          <a:spcPts val="0"/>
        </a:spcBef>
        <a:spcAft>
          <a:spcPts val="0"/>
        </a:spcAft>
        <a:buClrTx/>
        <a:buSzTx/>
        <a:buFontTx/>
        <a:buNone/>
        <a:tabLst/>
        <a:defRPr sz="4050" b="0" i="0" u="none" strike="noStrike" cap="none" spc="0" baseline="0">
          <a:ln>
            <a:noFill/>
          </a:ln>
          <a:solidFill>
            <a:srgbClr val="000000"/>
          </a:solidFill>
          <a:uFillTx/>
          <a:latin typeface="+mn-lt"/>
          <a:ea typeface="+mn-ea"/>
          <a:cs typeface="+mn-cs"/>
          <a:sym typeface="Gill Sans"/>
        </a:defRPr>
      </a:lvl3pPr>
      <a:lvl4pPr marL="0" marR="0" indent="257175" algn="ctr" defTabSz="307181" latinLnBrk="0">
        <a:lnSpc>
          <a:spcPct val="100000"/>
        </a:lnSpc>
        <a:spcBef>
          <a:spcPts val="0"/>
        </a:spcBef>
        <a:spcAft>
          <a:spcPts val="0"/>
        </a:spcAft>
        <a:buClrTx/>
        <a:buSzTx/>
        <a:buFontTx/>
        <a:buNone/>
        <a:tabLst/>
        <a:defRPr sz="4050" b="0" i="0" u="none" strike="noStrike" cap="none" spc="0" baseline="0">
          <a:ln>
            <a:noFill/>
          </a:ln>
          <a:solidFill>
            <a:srgbClr val="000000"/>
          </a:solidFill>
          <a:uFillTx/>
          <a:latin typeface="+mn-lt"/>
          <a:ea typeface="+mn-ea"/>
          <a:cs typeface="+mn-cs"/>
          <a:sym typeface="Gill Sans"/>
        </a:defRPr>
      </a:lvl4pPr>
      <a:lvl5pPr marL="0" marR="0" indent="342900" algn="ctr" defTabSz="307181" latinLnBrk="0">
        <a:lnSpc>
          <a:spcPct val="100000"/>
        </a:lnSpc>
        <a:spcBef>
          <a:spcPts val="0"/>
        </a:spcBef>
        <a:spcAft>
          <a:spcPts val="0"/>
        </a:spcAft>
        <a:buClrTx/>
        <a:buSzTx/>
        <a:buFontTx/>
        <a:buNone/>
        <a:tabLst/>
        <a:defRPr sz="4050" b="0" i="0" u="none" strike="noStrike" cap="none" spc="0" baseline="0">
          <a:ln>
            <a:noFill/>
          </a:ln>
          <a:solidFill>
            <a:srgbClr val="000000"/>
          </a:solidFill>
          <a:uFillTx/>
          <a:latin typeface="+mn-lt"/>
          <a:ea typeface="+mn-ea"/>
          <a:cs typeface="+mn-cs"/>
          <a:sym typeface="Gill Sans"/>
        </a:defRPr>
      </a:lvl5pPr>
      <a:lvl6pPr marL="0" marR="0" indent="428625" algn="ctr" defTabSz="307181" latinLnBrk="0">
        <a:lnSpc>
          <a:spcPct val="100000"/>
        </a:lnSpc>
        <a:spcBef>
          <a:spcPts val="0"/>
        </a:spcBef>
        <a:spcAft>
          <a:spcPts val="0"/>
        </a:spcAft>
        <a:buClrTx/>
        <a:buSzTx/>
        <a:buFontTx/>
        <a:buNone/>
        <a:tabLst/>
        <a:defRPr sz="4050" b="0" i="0" u="none" strike="noStrike" cap="none" spc="0" baseline="0">
          <a:ln>
            <a:noFill/>
          </a:ln>
          <a:solidFill>
            <a:srgbClr val="000000"/>
          </a:solidFill>
          <a:uFillTx/>
          <a:latin typeface="+mn-lt"/>
          <a:ea typeface="+mn-ea"/>
          <a:cs typeface="+mn-cs"/>
          <a:sym typeface="Gill Sans"/>
        </a:defRPr>
      </a:lvl6pPr>
      <a:lvl7pPr marL="0" marR="0" indent="514350" algn="ctr" defTabSz="307181" latinLnBrk="0">
        <a:lnSpc>
          <a:spcPct val="100000"/>
        </a:lnSpc>
        <a:spcBef>
          <a:spcPts val="0"/>
        </a:spcBef>
        <a:spcAft>
          <a:spcPts val="0"/>
        </a:spcAft>
        <a:buClrTx/>
        <a:buSzTx/>
        <a:buFontTx/>
        <a:buNone/>
        <a:tabLst/>
        <a:defRPr sz="4050" b="0" i="0" u="none" strike="noStrike" cap="none" spc="0" baseline="0">
          <a:ln>
            <a:noFill/>
          </a:ln>
          <a:solidFill>
            <a:srgbClr val="000000"/>
          </a:solidFill>
          <a:uFillTx/>
          <a:latin typeface="+mn-lt"/>
          <a:ea typeface="+mn-ea"/>
          <a:cs typeface="+mn-cs"/>
          <a:sym typeface="Gill Sans"/>
        </a:defRPr>
      </a:lvl7pPr>
      <a:lvl8pPr marL="0" marR="0" indent="600075" algn="ctr" defTabSz="307181" latinLnBrk="0">
        <a:lnSpc>
          <a:spcPct val="100000"/>
        </a:lnSpc>
        <a:spcBef>
          <a:spcPts val="0"/>
        </a:spcBef>
        <a:spcAft>
          <a:spcPts val="0"/>
        </a:spcAft>
        <a:buClrTx/>
        <a:buSzTx/>
        <a:buFontTx/>
        <a:buNone/>
        <a:tabLst/>
        <a:defRPr sz="4050" b="0" i="0" u="none" strike="noStrike" cap="none" spc="0" baseline="0">
          <a:ln>
            <a:noFill/>
          </a:ln>
          <a:solidFill>
            <a:srgbClr val="000000"/>
          </a:solidFill>
          <a:uFillTx/>
          <a:latin typeface="+mn-lt"/>
          <a:ea typeface="+mn-ea"/>
          <a:cs typeface="+mn-cs"/>
          <a:sym typeface="Gill Sans"/>
        </a:defRPr>
      </a:lvl8pPr>
      <a:lvl9pPr marL="0" marR="0" indent="685800" algn="ctr" defTabSz="307181" latinLnBrk="0">
        <a:lnSpc>
          <a:spcPct val="100000"/>
        </a:lnSpc>
        <a:spcBef>
          <a:spcPts val="0"/>
        </a:spcBef>
        <a:spcAft>
          <a:spcPts val="0"/>
        </a:spcAft>
        <a:buClrTx/>
        <a:buSzTx/>
        <a:buFontTx/>
        <a:buNone/>
        <a:tabLst/>
        <a:defRPr sz="4050" b="0" i="0" u="none" strike="noStrike" cap="none" spc="0" baseline="0">
          <a:ln>
            <a:noFill/>
          </a:ln>
          <a:solidFill>
            <a:srgbClr val="000000"/>
          </a:solidFill>
          <a:uFillTx/>
          <a:latin typeface="+mn-lt"/>
          <a:ea typeface="+mn-ea"/>
          <a:cs typeface="+mn-cs"/>
          <a:sym typeface="Gill Sans"/>
        </a:defRPr>
      </a:lvl9pPr>
    </p:titleStyle>
    <p:bodyStyle>
      <a:lvl1pPr marL="0" marR="0" indent="0" algn="ctr" defTabSz="307181" latinLnBrk="0">
        <a:lnSpc>
          <a:spcPct val="100000"/>
        </a:lnSpc>
        <a:spcBef>
          <a:spcPts val="0"/>
        </a:spcBef>
        <a:spcAft>
          <a:spcPts val="0"/>
        </a:spcAft>
        <a:buClrTx/>
        <a:buSzTx/>
        <a:buFontTx/>
        <a:buNone/>
        <a:tabLst/>
        <a:defRPr sz="1575" b="0" i="0" u="none" strike="noStrike" cap="none" spc="0" baseline="0">
          <a:ln>
            <a:noFill/>
          </a:ln>
          <a:solidFill>
            <a:srgbClr val="000000"/>
          </a:solidFill>
          <a:uFillTx/>
          <a:latin typeface="+mn-lt"/>
          <a:ea typeface="+mn-ea"/>
          <a:cs typeface="+mn-cs"/>
          <a:sym typeface="Gill Sans"/>
        </a:defRPr>
      </a:lvl1pPr>
      <a:lvl2pPr marL="0" marR="0" indent="0" algn="ctr" defTabSz="307181" latinLnBrk="0">
        <a:lnSpc>
          <a:spcPct val="100000"/>
        </a:lnSpc>
        <a:spcBef>
          <a:spcPts val="0"/>
        </a:spcBef>
        <a:spcAft>
          <a:spcPts val="0"/>
        </a:spcAft>
        <a:buClrTx/>
        <a:buSzTx/>
        <a:buFontTx/>
        <a:buNone/>
        <a:tabLst/>
        <a:defRPr sz="1575" b="0" i="0" u="none" strike="noStrike" cap="none" spc="0" baseline="0">
          <a:ln>
            <a:noFill/>
          </a:ln>
          <a:solidFill>
            <a:srgbClr val="000000"/>
          </a:solidFill>
          <a:uFillTx/>
          <a:latin typeface="+mn-lt"/>
          <a:ea typeface="+mn-ea"/>
          <a:cs typeface="+mn-cs"/>
          <a:sym typeface="Gill Sans"/>
        </a:defRPr>
      </a:lvl2pPr>
      <a:lvl3pPr marL="0" marR="0" indent="0" algn="ctr" defTabSz="307181" latinLnBrk="0">
        <a:lnSpc>
          <a:spcPct val="100000"/>
        </a:lnSpc>
        <a:spcBef>
          <a:spcPts val="0"/>
        </a:spcBef>
        <a:spcAft>
          <a:spcPts val="0"/>
        </a:spcAft>
        <a:buClrTx/>
        <a:buSzTx/>
        <a:buFontTx/>
        <a:buNone/>
        <a:tabLst/>
        <a:defRPr sz="1575" b="0" i="0" u="none" strike="noStrike" cap="none" spc="0" baseline="0">
          <a:ln>
            <a:noFill/>
          </a:ln>
          <a:solidFill>
            <a:srgbClr val="000000"/>
          </a:solidFill>
          <a:uFillTx/>
          <a:latin typeface="+mn-lt"/>
          <a:ea typeface="+mn-ea"/>
          <a:cs typeface="+mn-cs"/>
          <a:sym typeface="Gill Sans"/>
        </a:defRPr>
      </a:lvl3pPr>
      <a:lvl4pPr marL="0" marR="0" indent="0" algn="ctr" defTabSz="307181" latinLnBrk="0">
        <a:lnSpc>
          <a:spcPct val="100000"/>
        </a:lnSpc>
        <a:spcBef>
          <a:spcPts val="0"/>
        </a:spcBef>
        <a:spcAft>
          <a:spcPts val="0"/>
        </a:spcAft>
        <a:buClrTx/>
        <a:buSzTx/>
        <a:buFontTx/>
        <a:buNone/>
        <a:tabLst/>
        <a:defRPr sz="1575" b="0" i="0" u="none" strike="noStrike" cap="none" spc="0" baseline="0">
          <a:ln>
            <a:noFill/>
          </a:ln>
          <a:solidFill>
            <a:srgbClr val="000000"/>
          </a:solidFill>
          <a:uFillTx/>
          <a:latin typeface="+mn-lt"/>
          <a:ea typeface="+mn-ea"/>
          <a:cs typeface="+mn-cs"/>
          <a:sym typeface="Gill Sans"/>
        </a:defRPr>
      </a:lvl4pPr>
      <a:lvl5pPr marL="0" marR="0" indent="0" algn="ctr" defTabSz="307181" latinLnBrk="0">
        <a:lnSpc>
          <a:spcPct val="100000"/>
        </a:lnSpc>
        <a:spcBef>
          <a:spcPts val="0"/>
        </a:spcBef>
        <a:spcAft>
          <a:spcPts val="0"/>
        </a:spcAft>
        <a:buClrTx/>
        <a:buSzTx/>
        <a:buFontTx/>
        <a:buNone/>
        <a:tabLst/>
        <a:defRPr sz="1575" b="0" i="0" u="none" strike="noStrike" cap="none" spc="0" baseline="0">
          <a:ln>
            <a:noFill/>
          </a:ln>
          <a:solidFill>
            <a:srgbClr val="000000"/>
          </a:solidFill>
          <a:uFillTx/>
          <a:latin typeface="+mn-lt"/>
          <a:ea typeface="+mn-ea"/>
          <a:cs typeface="+mn-cs"/>
          <a:sym typeface="Gill Sans"/>
        </a:defRPr>
      </a:lvl5pPr>
      <a:lvl6pPr marL="0" marR="0" indent="133350" algn="ctr" defTabSz="307181" latinLnBrk="0">
        <a:lnSpc>
          <a:spcPct val="100000"/>
        </a:lnSpc>
        <a:spcBef>
          <a:spcPts val="0"/>
        </a:spcBef>
        <a:spcAft>
          <a:spcPts val="0"/>
        </a:spcAft>
        <a:buClrTx/>
        <a:buSzTx/>
        <a:buFontTx/>
        <a:buNone/>
        <a:tabLst/>
        <a:defRPr sz="1575" b="0" i="0" u="none" strike="noStrike" cap="none" spc="0" baseline="0">
          <a:ln>
            <a:noFill/>
          </a:ln>
          <a:solidFill>
            <a:srgbClr val="000000"/>
          </a:solidFill>
          <a:uFillTx/>
          <a:latin typeface="+mn-lt"/>
          <a:ea typeface="+mn-ea"/>
          <a:cs typeface="+mn-cs"/>
          <a:sym typeface="Gill Sans"/>
        </a:defRPr>
      </a:lvl6pPr>
      <a:lvl7pPr marL="0" marR="0" indent="266700" algn="ctr" defTabSz="307181" latinLnBrk="0">
        <a:lnSpc>
          <a:spcPct val="100000"/>
        </a:lnSpc>
        <a:spcBef>
          <a:spcPts val="0"/>
        </a:spcBef>
        <a:spcAft>
          <a:spcPts val="0"/>
        </a:spcAft>
        <a:buClrTx/>
        <a:buSzTx/>
        <a:buFontTx/>
        <a:buNone/>
        <a:tabLst/>
        <a:defRPr sz="1575" b="0" i="0" u="none" strike="noStrike" cap="none" spc="0" baseline="0">
          <a:ln>
            <a:noFill/>
          </a:ln>
          <a:solidFill>
            <a:srgbClr val="000000"/>
          </a:solidFill>
          <a:uFillTx/>
          <a:latin typeface="+mn-lt"/>
          <a:ea typeface="+mn-ea"/>
          <a:cs typeface="+mn-cs"/>
          <a:sym typeface="Gill Sans"/>
        </a:defRPr>
      </a:lvl7pPr>
      <a:lvl8pPr marL="0" marR="0" indent="400050" algn="ctr" defTabSz="307181" latinLnBrk="0">
        <a:lnSpc>
          <a:spcPct val="100000"/>
        </a:lnSpc>
        <a:spcBef>
          <a:spcPts val="0"/>
        </a:spcBef>
        <a:spcAft>
          <a:spcPts val="0"/>
        </a:spcAft>
        <a:buClrTx/>
        <a:buSzTx/>
        <a:buFontTx/>
        <a:buNone/>
        <a:tabLst/>
        <a:defRPr sz="1575" b="0" i="0" u="none" strike="noStrike" cap="none" spc="0" baseline="0">
          <a:ln>
            <a:noFill/>
          </a:ln>
          <a:solidFill>
            <a:srgbClr val="000000"/>
          </a:solidFill>
          <a:uFillTx/>
          <a:latin typeface="+mn-lt"/>
          <a:ea typeface="+mn-ea"/>
          <a:cs typeface="+mn-cs"/>
          <a:sym typeface="Gill Sans"/>
        </a:defRPr>
      </a:lvl8pPr>
      <a:lvl9pPr marL="0" marR="0" indent="533400" algn="ctr" defTabSz="307181" latinLnBrk="0">
        <a:lnSpc>
          <a:spcPct val="100000"/>
        </a:lnSpc>
        <a:spcBef>
          <a:spcPts val="0"/>
        </a:spcBef>
        <a:spcAft>
          <a:spcPts val="0"/>
        </a:spcAft>
        <a:buClrTx/>
        <a:buSzTx/>
        <a:buFontTx/>
        <a:buNone/>
        <a:tabLst/>
        <a:defRPr sz="1575" b="0" i="0" u="none" strike="noStrike" cap="none" spc="0" baseline="0">
          <a:ln>
            <a:noFill/>
          </a:ln>
          <a:solidFill>
            <a:srgbClr val="000000"/>
          </a:solidFill>
          <a:uFillTx/>
          <a:latin typeface="+mn-lt"/>
          <a:ea typeface="+mn-ea"/>
          <a:cs typeface="+mn-cs"/>
          <a:sym typeface="Gill Sans"/>
        </a:defRPr>
      </a:lvl9pPr>
    </p:bodyStyle>
    <p:otherStyle>
      <a:lvl1pPr marL="0" marR="0" indent="0" algn="ctr" defTabSz="307181" latinLnBrk="0">
        <a:lnSpc>
          <a:spcPct val="100000"/>
        </a:lnSpc>
        <a:spcBef>
          <a:spcPts val="0"/>
        </a:spcBef>
        <a:spcAft>
          <a:spcPts val="0"/>
        </a:spcAft>
        <a:buClrTx/>
        <a:buSzTx/>
        <a:buFontTx/>
        <a:buNone/>
        <a:tabLst/>
        <a:defRPr sz="675" b="0" i="0" u="none" strike="noStrike" cap="none" spc="0" baseline="0">
          <a:ln>
            <a:noFill/>
          </a:ln>
          <a:solidFill>
            <a:schemeClr val="tx1"/>
          </a:solidFill>
          <a:uFillTx/>
          <a:latin typeface="+mn-lt"/>
          <a:ea typeface="+mn-ea"/>
          <a:cs typeface="+mn-cs"/>
          <a:sym typeface="Gill Sans"/>
        </a:defRPr>
      </a:lvl1pPr>
      <a:lvl2pPr marL="0" marR="0" indent="85725" algn="ctr" defTabSz="307181" latinLnBrk="0">
        <a:lnSpc>
          <a:spcPct val="100000"/>
        </a:lnSpc>
        <a:spcBef>
          <a:spcPts val="0"/>
        </a:spcBef>
        <a:spcAft>
          <a:spcPts val="0"/>
        </a:spcAft>
        <a:buClrTx/>
        <a:buSzTx/>
        <a:buFontTx/>
        <a:buNone/>
        <a:tabLst/>
        <a:defRPr sz="675" b="0" i="0" u="none" strike="noStrike" cap="none" spc="0" baseline="0">
          <a:ln>
            <a:noFill/>
          </a:ln>
          <a:solidFill>
            <a:schemeClr val="tx1"/>
          </a:solidFill>
          <a:uFillTx/>
          <a:latin typeface="+mn-lt"/>
          <a:ea typeface="+mn-ea"/>
          <a:cs typeface="+mn-cs"/>
          <a:sym typeface="Gill Sans"/>
        </a:defRPr>
      </a:lvl2pPr>
      <a:lvl3pPr marL="0" marR="0" indent="171450" algn="ctr" defTabSz="307181" latinLnBrk="0">
        <a:lnSpc>
          <a:spcPct val="100000"/>
        </a:lnSpc>
        <a:spcBef>
          <a:spcPts val="0"/>
        </a:spcBef>
        <a:spcAft>
          <a:spcPts val="0"/>
        </a:spcAft>
        <a:buClrTx/>
        <a:buSzTx/>
        <a:buFontTx/>
        <a:buNone/>
        <a:tabLst/>
        <a:defRPr sz="675" b="0" i="0" u="none" strike="noStrike" cap="none" spc="0" baseline="0">
          <a:ln>
            <a:noFill/>
          </a:ln>
          <a:solidFill>
            <a:schemeClr val="tx1"/>
          </a:solidFill>
          <a:uFillTx/>
          <a:latin typeface="+mn-lt"/>
          <a:ea typeface="+mn-ea"/>
          <a:cs typeface="+mn-cs"/>
          <a:sym typeface="Gill Sans"/>
        </a:defRPr>
      </a:lvl3pPr>
      <a:lvl4pPr marL="0" marR="0" indent="257175" algn="ctr" defTabSz="307181" latinLnBrk="0">
        <a:lnSpc>
          <a:spcPct val="100000"/>
        </a:lnSpc>
        <a:spcBef>
          <a:spcPts val="0"/>
        </a:spcBef>
        <a:spcAft>
          <a:spcPts val="0"/>
        </a:spcAft>
        <a:buClrTx/>
        <a:buSzTx/>
        <a:buFontTx/>
        <a:buNone/>
        <a:tabLst/>
        <a:defRPr sz="675" b="0" i="0" u="none" strike="noStrike" cap="none" spc="0" baseline="0">
          <a:ln>
            <a:noFill/>
          </a:ln>
          <a:solidFill>
            <a:schemeClr val="tx1"/>
          </a:solidFill>
          <a:uFillTx/>
          <a:latin typeface="+mn-lt"/>
          <a:ea typeface="+mn-ea"/>
          <a:cs typeface="+mn-cs"/>
          <a:sym typeface="Gill Sans"/>
        </a:defRPr>
      </a:lvl4pPr>
      <a:lvl5pPr marL="0" marR="0" indent="342900" algn="ctr" defTabSz="307181" latinLnBrk="0">
        <a:lnSpc>
          <a:spcPct val="100000"/>
        </a:lnSpc>
        <a:spcBef>
          <a:spcPts val="0"/>
        </a:spcBef>
        <a:spcAft>
          <a:spcPts val="0"/>
        </a:spcAft>
        <a:buClrTx/>
        <a:buSzTx/>
        <a:buFontTx/>
        <a:buNone/>
        <a:tabLst/>
        <a:defRPr sz="675" b="0" i="0" u="none" strike="noStrike" cap="none" spc="0" baseline="0">
          <a:ln>
            <a:noFill/>
          </a:ln>
          <a:solidFill>
            <a:schemeClr val="tx1"/>
          </a:solidFill>
          <a:uFillTx/>
          <a:latin typeface="+mn-lt"/>
          <a:ea typeface="+mn-ea"/>
          <a:cs typeface="+mn-cs"/>
          <a:sym typeface="Gill Sans"/>
        </a:defRPr>
      </a:lvl5pPr>
      <a:lvl6pPr marL="0" marR="0" indent="428625" algn="ctr" defTabSz="307181" latinLnBrk="0">
        <a:lnSpc>
          <a:spcPct val="100000"/>
        </a:lnSpc>
        <a:spcBef>
          <a:spcPts val="0"/>
        </a:spcBef>
        <a:spcAft>
          <a:spcPts val="0"/>
        </a:spcAft>
        <a:buClrTx/>
        <a:buSzTx/>
        <a:buFontTx/>
        <a:buNone/>
        <a:tabLst/>
        <a:defRPr sz="675" b="0" i="0" u="none" strike="noStrike" cap="none" spc="0" baseline="0">
          <a:ln>
            <a:noFill/>
          </a:ln>
          <a:solidFill>
            <a:schemeClr val="tx1"/>
          </a:solidFill>
          <a:uFillTx/>
          <a:latin typeface="+mn-lt"/>
          <a:ea typeface="+mn-ea"/>
          <a:cs typeface="+mn-cs"/>
          <a:sym typeface="Gill Sans"/>
        </a:defRPr>
      </a:lvl6pPr>
      <a:lvl7pPr marL="0" marR="0" indent="514350" algn="ctr" defTabSz="307181" latinLnBrk="0">
        <a:lnSpc>
          <a:spcPct val="100000"/>
        </a:lnSpc>
        <a:spcBef>
          <a:spcPts val="0"/>
        </a:spcBef>
        <a:spcAft>
          <a:spcPts val="0"/>
        </a:spcAft>
        <a:buClrTx/>
        <a:buSzTx/>
        <a:buFontTx/>
        <a:buNone/>
        <a:tabLst/>
        <a:defRPr sz="675" b="0" i="0" u="none" strike="noStrike" cap="none" spc="0" baseline="0">
          <a:ln>
            <a:noFill/>
          </a:ln>
          <a:solidFill>
            <a:schemeClr val="tx1"/>
          </a:solidFill>
          <a:uFillTx/>
          <a:latin typeface="+mn-lt"/>
          <a:ea typeface="+mn-ea"/>
          <a:cs typeface="+mn-cs"/>
          <a:sym typeface="Gill Sans"/>
        </a:defRPr>
      </a:lvl7pPr>
      <a:lvl8pPr marL="0" marR="0" indent="600075" algn="ctr" defTabSz="307181" latinLnBrk="0">
        <a:lnSpc>
          <a:spcPct val="100000"/>
        </a:lnSpc>
        <a:spcBef>
          <a:spcPts val="0"/>
        </a:spcBef>
        <a:spcAft>
          <a:spcPts val="0"/>
        </a:spcAft>
        <a:buClrTx/>
        <a:buSzTx/>
        <a:buFontTx/>
        <a:buNone/>
        <a:tabLst/>
        <a:defRPr sz="675" b="0" i="0" u="none" strike="noStrike" cap="none" spc="0" baseline="0">
          <a:ln>
            <a:noFill/>
          </a:ln>
          <a:solidFill>
            <a:schemeClr val="tx1"/>
          </a:solidFill>
          <a:uFillTx/>
          <a:latin typeface="+mn-lt"/>
          <a:ea typeface="+mn-ea"/>
          <a:cs typeface="+mn-cs"/>
          <a:sym typeface="Gill Sans"/>
        </a:defRPr>
      </a:lvl8pPr>
      <a:lvl9pPr marL="0" marR="0" indent="685800" algn="ctr" defTabSz="307181" latinLnBrk="0">
        <a:lnSpc>
          <a:spcPct val="100000"/>
        </a:lnSpc>
        <a:spcBef>
          <a:spcPts val="0"/>
        </a:spcBef>
        <a:spcAft>
          <a:spcPts val="0"/>
        </a:spcAft>
        <a:buClrTx/>
        <a:buSzTx/>
        <a:buFontTx/>
        <a:buNone/>
        <a:tabLst/>
        <a:defRPr sz="675" b="0" i="0" u="none" strike="noStrike" cap="none" spc="0" baseline="0">
          <a:ln>
            <a:noFill/>
          </a:ln>
          <a:solidFill>
            <a:schemeClr val="tx1"/>
          </a:solidFill>
          <a:uFillTx/>
          <a:latin typeface="+mn-lt"/>
          <a:ea typeface="+mn-ea"/>
          <a:cs typeface="+mn-cs"/>
          <a:sym typeface="Gill San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838200" y="2130425"/>
            <a:ext cx="7772400" cy="2145740"/>
          </a:xfrm>
        </p:spPr>
        <p:txBody>
          <a:bodyPr/>
          <a:lstStyle/>
          <a:p>
            <a:pPr eaLnBrk="1" hangingPunct="1">
              <a:defRPr/>
            </a:pPr>
            <a:r>
              <a:rPr lang="en-US" altLang="en-US" sz="3200" b="1" cap="small" dirty="0">
                <a:cs typeface="+mj-cs"/>
              </a:rPr>
              <a:t/>
            </a:r>
            <a:br>
              <a:rPr lang="en-US" altLang="en-US" sz="3200" b="1" cap="small" dirty="0">
                <a:cs typeface="+mj-cs"/>
              </a:rPr>
            </a:br>
            <a:r>
              <a:rPr lang="en-US" altLang="en-US" sz="3200" b="1" cap="small" dirty="0">
                <a:cs typeface="+mj-cs"/>
              </a:rPr>
              <a:t/>
            </a:r>
            <a:br>
              <a:rPr lang="en-US" altLang="en-US" sz="3200" b="1" cap="small" dirty="0">
                <a:cs typeface="+mj-cs"/>
              </a:rPr>
            </a:br>
            <a:r>
              <a:rPr lang="en-US" altLang="en-US" sz="3200" b="1" cap="small" dirty="0">
                <a:cs typeface="+mj-cs"/>
              </a:rPr>
              <a:t/>
            </a:r>
            <a:br>
              <a:rPr lang="en-US" altLang="en-US" sz="3200" b="1" cap="small" dirty="0">
                <a:cs typeface="+mj-cs"/>
              </a:rPr>
            </a:br>
            <a:r>
              <a:rPr lang="en-US" altLang="en-US" sz="3200" b="1" cap="small" dirty="0">
                <a:cs typeface="+mj-cs"/>
              </a:rPr>
              <a:t/>
            </a:r>
            <a:br>
              <a:rPr lang="en-US" altLang="en-US" sz="3200" b="1" cap="small" dirty="0">
                <a:cs typeface="+mj-cs"/>
              </a:rPr>
            </a:br>
            <a:r>
              <a:rPr lang="en-US" altLang="en-US" sz="3200" b="1" cap="small" dirty="0">
                <a:cs typeface="+mj-cs"/>
              </a:rPr>
              <a:t>Is The Current Urban Transport Model Broken?</a:t>
            </a:r>
            <a:br>
              <a:rPr lang="en-US" altLang="en-US" sz="3200" b="1" cap="small" dirty="0">
                <a:cs typeface="+mj-cs"/>
              </a:rPr>
            </a:br>
            <a:endParaRPr lang="en-US" altLang="en-US" sz="2400" dirty="0">
              <a:cs typeface="+mj-cs"/>
            </a:endParaRPr>
          </a:p>
        </p:txBody>
      </p:sp>
      <p:sp>
        <p:nvSpPr>
          <p:cNvPr id="4098" name="Subtitle 2"/>
          <p:cNvSpPr>
            <a:spLocks noGrp="1"/>
          </p:cNvSpPr>
          <p:nvPr>
            <p:ph type="subTitle" idx="1"/>
          </p:nvPr>
        </p:nvSpPr>
        <p:spPr>
          <a:xfrm>
            <a:off x="838200" y="4007223"/>
            <a:ext cx="6400800" cy="1752600"/>
          </a:xfrm>
        </p:spPr>
        <p:txBody>
          <a:bodyPr/>
          <a:lstStyle/>
          <a:p>
            <a:pPr algn="l" eaLnBrk="1" hangingPunct="1"/>
            <a:r>
              <a:rPr lang="en-US" altLang="en-US" sz="1200" dirty="0"/>
              <a:t>Jeffrey Gutman</a:t>
            </a:r>
          </a:p>
          <a:p>
            <a:pPr algn="l" eaLnBrk="1" hangingPunct="1"/>
            <a:r>
              <a:rPr lang="en-US" altLang="en-US" sz="1200" dirty="0"/>
              <a:t>Senior Fellow</a:t>
            </a:r>
          </a:p>
          <a:p>
            <a:pPr algn="l" eaLnBrk="1" hangingPunct="1"/>
            <a:r>
              <a:rPr lang="en-US" altLang="en-US" sz="1200" dirty="0"/>
              <a:t>Brookings Institution</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p:cNvSpPr>
            <a:spLocks noGrp="1"/>
          </p:cNvSpPr>
          <p:nvPr>
            <p:ph type="title"/>
          </p:nvPr>
        </p:nvSpPr>
        <p:spPr/>
        <p:txBody>
          <a:bodyPr/>
          <a:lstStyle/>
          <a:p>
            <a:r>
              <a:rPr lang="en-US" altLang="en-US" cap="none" dirty="0"/>
              <a:t>Accessibility &amp; CBA</a:t>
            </a:r>
          </a:p>
        </p:txBody>
      </p:sp>
    </p:spTree>
    <p:extLst>
      <p:ext uri="{BB962C8B-B14F-4D97-AF65-F5344CB8AC3E}">
        <p14:creationId xmlns:p14="http://schemas.microsoft.com/office/powerpoint/2010/main" val="136041076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3200" dirty="0"/>
              <a:t>Cost Benefit Analysis Basics</a:t>
            </a:r>
          </a:p>
        </p:txBody>
      </p:sp>
      <p:sp>
        <p:nvSpPr>
          <p:cNvPr id="10242" name="Content Placeholder 4"/>
          <p:cNvSpPr>
            <a:spLocks noGrp="1"/>
          </p:cNvSpPr>
          <p:nvPr>
            <p:ph idx="1"/>
          </p:nvPr>
        </p:nvSpPr>
        <p:spPr>
          <a:xfrm>
            <a:off x="893763" y="1946275"/>
            <a:ext cx="8120062" cy="4019550"/>
          </a:xfrm>
        </p:spPr>
        <p:txBody>
          <a:bodyPr/>
          <a:lstStyle/>
          <a:p>
            <a:pPr eaLnBrk="1" hangingPunct="1"/>
            <a:r>
              <a:rPr lang="en-US" altLang="en-US" sz="1800" dirty="0"/>
              <a:t>Benefits</a:t>
            </a:r>
          </a:p>
          <a:p>
            <a:pPr lvl="1" eaLnBrk="1" hangingPunct="1"/>
            <a:r>
              <a:rPr lang="en-US" altLang="en-US" sz="1800" dirty="0"/>
              <a:t>Vehicle Operating Cost Savings</a:t>
            </a:r>
          </a:p>
          <a:p>
            <a:pPr lvl="1" eaLnBrk="1" hangingPunct="1"/>
            <a:r>
              <a:rPr lang="en-US" altLang="en-US" sz="1800" dirty="0"/>
              <a:t>Travel Time Savings</a:t>
            </a:r>
          </a:p>
          <a:p>
            <a:pPr lvl="1" eaLnBrk="1" hangingPunct="1"/>
            <a:r>
              <a:rPr lang="en-US" altLang="en-US" sz="1800" dirty="0"/>
              <a:t>Safety Improvement</a:t>
            </a:r>
          </a:p>
          <a:p>
            <a:pPr lvl="1" eaLnBrk="1" hangingPunct="1"/>
            <a:r>
              <a:rPr lang="en-US" altLang="en-US" sz="1800" dirty="0"/>
              <a:t>Polluting Emissions Reduction</a:t>
            </a:r>
          </a:p>
          <a:p>
            <a:pPr eaLnBrk="1" hangingPunct="1"/>
            <a:r>
              <a:rPr lang="en-US" altLang="en-US" sz="1800" dirty="0"/>
              <a:t>Costs</a:t>
            </a:r>
          </a:p>
          <a:p>
            <a:pPr lvl="1" eaLnBrk="1" hangingPunct="1"/>
            <a:r>
              <a:rPr lang="en-US" altLang="en-US" sz="1800" dirty="0"/>
              <a:t>Initial Investment Costs</a:t>
            </a:r>
          </a:p>
          <a:p>
            <a:pPr lvl="1" eaLnBrk="1" hangingPunct="1"/>
            <a:r>
              <a:rPr lang="en-US" altLang="en-US" sz="1800" dirty="0"/>
              <a:t>Operating and Maintenance Costs</a:t>
            </a:r>
          </a:p>
          <a:p>
            <a:pPr lvl="1" eaLnBrk="1" hangingPunct="1"/>
            <a:endParaRPr lang="en-US" altLang="en-US" sz="1800" dirty="0"/>
          </a:p>
        </p:txBody>
      </p:sp>
    </p:spTree>
    <p:extLst>
      <p:ext uri="{BB962C8B-B14F-4D97-AF65-F5344CB8AC3E}">
        <p14:creationId xmlns:p14="http://schemas.microsoft.com/office/powerpoint/2010/main" val="218951412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p:txBody>
          <a:bodyPr/>
          <a:lstStyle/>
          <a:p>
            <a:pPr eaLnBrk="1" hangingPunct="1"/>
            <a:r>
              <a:rPr lang="en-US" altLang="en-US" sz="3200" dirty="0"/>
              <a:t>Multi-Criteria Analysis</a:t>
            </a:r>
          </a:p>
        </p:txBody>
      </p:sp>
      <p:sp>
        <p:nvSpPr>
          <p:cNvPr id="43010" name="Content Placeholder 2"/>
          <p:cNvSpPr>
            <a:spLocks noGrp="1"/>
          </p:cNvSpPr>
          <p:nvPr>
            <p:ph idx="1"/>
          </p:nvPr>
        </p:nvSpPr>
        <p:spPr>
          <a:xfrm>
            <a:off x="893763" y="1946275"/>
            <a:ext cx="7932737" cy="4019550"/>
          </a:xfrm>
        </p:spPr>
        <p:txBody>
          <a:bodyPr/>
          <a:lstStyle/>
          <a:p>
            <a:pPr eaLnBrk="1" hangingPunct="1"/>
            <a:r>
              <a:rPr lang="en-US" sz="1600" dirty="0"/>
              <a:t>MCA presents the performance level of each project alternative in achieving a number of pre-set objectives</a:t>
            </a:r>
          </a:p>
          <a:p>
            <a:pPr eaLnBrk="1" hangingPunct="1"/>
            <a:r>
              <a:rPr lang="en-US" sz="1600" dirty="0"/>
              <a:t>The attainment of objectives can be measured in a number of ways, such as a measured quantity, qualitative assessment, or rating.  </a:t>
            </a:r>
          </a:p>
          <a:p>
            <a:pPr lvl="1" eaLnBrk="1" hangingPunct="1"/>
            <a:r>
              <a:rPr lang="en-US" sz="1600" dirty="0"/>
              <a:t>A score, typically in a scale between 0 and 100, is assigned to each impact (or criteria) of a project.  </a:t>
            </a:r>
          </a:p>
          <a:p>
            <a:pPr lvl="1" eaLnBrk="1" hangingPunct="1"/>
            <a:r>
              <a:rPr lang="en-US" sz="1600" dirty="0"/>
              <a:t>The overall performance of a project is estimated by multiplying each impact score by a relative weight given to that impact and then summing over all impacts.  </a:t>
            </a:r>
          </a:p>
          <a:p>
            <a:pPr eaLnBrk="1" hangingPunct="1"/>
            <a:r>
              <a:rPr lang="en-US" sz="1600" dirty="0"/>
              <a:t>The main advantage of MCA methods is their ability to incorporate impacts (or criteria) which cannot easily be expressed in monetary value (e.g., environmental and socio-economic impacts, bicycle and walk accessibility constraints). </a:t>
            </a:r>
            <a:endParaRPr lang="en-US" altLang="en-US" sz="1400" dirty="0"/>
          </a:p>
        </p:txBody>
      </p:sp>
    </p:spTree>
    <p:extLst>
      <p:ext uri="{BB962C8B-B14F-4D97-AF65-F5344CB8AC3E}">
        <p14:creationId xmlns:p14="http://schemas.microsoft.com/office/powerpoint/2010/main" val="715556307"/>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3200" dirty="0"/>
              <a:t>Access in Lima</a:t>
            </a:r>
          </a:p>
        </p:txBody>
      </p:sp>
      <p:sp>
        <p:nvSpPr>
          <p:cNvPr id="10242" name="Content Placeholder 4"/>
          <p:cNvSpPr>
            <a:spLocks noGrp="1"/>
          </p:cNvSpPr>
          <p:nvPr>
            <p:ph idx="1"/>
          </p:nvPr>
        </p:nvSpPr>
        <p:spPr>
          <a:xfrm>
            <a:off x="893763" y="1946275"/>
            <a:ext cx="8120062" cy="4019550"/>
          </a:xfrm>
        </p:spPr>
        <p:txBody>
          <a:bodyPr/>
          <a:lstStyle/>
          <a:p>
            <a:pPr eaLnBrk="1" hangingPunct="1"/>
            <a:r>
              <a:rPr lang="en-US" sz="1800" dirty="0"/>
              <a:t>The east – west metro </a:t>
            </a:r>
            <a:r>
              <a:rPr lang="en-US" sz="1800" b="1" dirty="0"/>
              <a:t>line 2 of Lima city will connect its poorest districts </a:t>
            </a:r>
            <a:r>
              <a:rPr lang="en-US" sz="1800" dirty="0"/>
              <a:t>in the east to the western concentration of jobs, services and amenities.  </a:t>
            </a:r>
          </a:p>
          <a:p>
            <a:pPr eaLnBrk="1" hangingPunct="1"/>
            <a:r>
              <a:rPr lang="en-US" sz="1800" dirty="0"/>
              <a:t>In the 13 districts of the direct area of influence, </a:t>
            </a:r>
            <a:r>
              <a:rPr lang="en-US" sz="1800" b="1" dirty="0"/>
              <a:t>32% of the population </a:t>
            </a:r>
            <a:r>
              <a:rPr lang="en-US" sz="1800" dirty="0"/>
              <a:t>can be characterized as either </a:t>
            </a:r>
            <a:r>
              <a:rPr lang="en-US" sz="1800" b="1" dirty="0"/>
              <a:t>poor or vulnerable </a:t>
            </a:r>
            <a:r>
              <a:rPr lang="en-US" sz="1800" dirty="0"/>
              <a:t>facing severe accessibility constraints to jobs and services.  </a:t>
            </a:r>
          </a:p>
          <a:p>
            <a:pPr eaLnBrk="1" hangingPunct="1"/>
            <a:r>
              <a:rPr lang="en-US" sz="1800" dirty="0"/>
              <a:t>On average users of the proposed corridor will experience </a:t>
            </a:r>
            <a:r>
              <a:rPr lang="en-US" sz="1800" b="1" dirty="0"/>
              <a:t>34% gain in travel time</a:t>
            </a:r>
            <a:r>
              <a:rPr lang="en-US" sz="1800" dirty="0"/>
              <a:t> without significant increase in travel cost.  </a:t>
            </a:r>
          </a:p>
          <a:p>
            <a:pPr eaLnBrk="1" hangingPunct="1"/>
            <a:r>
              <a:rPr lang="en-US" sz="1800" dirty="0"/>
              <a:t>Using a 60 minute one way travel time radius to define potential employment opportunities for the average household, implications are measured for the different districts with a number of targeted districts showing as much as a </a:t>
            </a:r>
            <a:r>
              <a:rPr lang="en-US" sz="1800" b="1" dirty="0"/>
              <a:t>25% increase in job employment opportunities </a:t>
            </a:r>
            <a:r>
              <a:rPr lang="en-US" sz="1800" dirty="0"/>
              <a:t>compared to the without project scenario.</a:t>
            </a:r>
          </a:p>
          <a:p>
            <a:pPr marL="187325" indent="0" eaLnBrk="1" hangingPunct="1">
              <a:buNone/>
            </a:pPr>
            <a:r>
              <a:rPr lang="en-US" altLang="en-US" sz="1800" dirty="0"/>
              <a:t>								         -World Bank Analysis</a:t>
            </a:r>
            <a:endParaRPr lang="en-US" altLang="en-US" sz="1400" dirty="0"/>
          </a:p>
        </p:txBody>
      </p:sp>
    </p:spTree>
    <p:extLst>
      <p:ext uri="{BB962C8B-B14F-4D97-AF65-F5344CB8AC3E}">
        <p14:creationId xmlns:p14="http://schemas.microsoft.com/office/powerpoint/2010/main" val="409585131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3200" dirty="0"/>
              <a:t>Access in Lima</a:t>
            </a:r>
          </a:p>
        </p:txBody>
      </p:sp>
      <p:pic>
        <p:nvPicPr>
          <p:cNvPr id="5" name="Content Placeholder 4"/>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16181" y="1668370"/>
            <a:ext cx="5713226" cy="5082054"/>
          </a:xfrm>
          <a:prstGeom prst="rect">
            <a:avLst/>
          </a:prstGeom>
          <a:noFill/>
          <a:ln>
            <a:noFill/>
          </a:ln>
        </p:spPr>
      </p:pic>
    </p:spTree>
    <p:extLst>
      <p:ext uri="{BB962C8B-B14F-4D97-AF65-F5344CB8AC3E}">
        <p14:creationId xmlns:p14="http://schemas.microsoft.com/office/powerpoint/2010/main" val="37186603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p:cNvSpPr>
            <a:spLocks noGrp="1"/>
          </p:cNvSpPr>
          <p:nvPr>
            <p:ph type="title"/>
          </p:nvPr>
        </p:nvSpPr>
        <p:spPr/>
        <p:txBody>
          <a:bodyPr/>
          <a:lstStyle/>
          <a:p>
            <a:r>
              <a:rPr lang="en-US" altLang="en-US" cap="none" dirty="0"/>
              <a:t>Land Use Challenges to Accessibility</a:t>
            </a:r>
          </a:p>
        </p:txBody>
      </p:sp>
    </p:spTree>
    <p:extLst>
      <p:ext uri="{BB962C8B-B14F-4D97-AF65-F5344CB8AC3E}">
        <p14:creationId xmlns:p14="http://schemas.microsoft.com/office/powerpoint/2010/main" val="152582754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Making Room for a Planet of Cities </a:t>
            </a:r>
          </a:p>
        </p:txBody>
      </p:sp>
      <p:sp>
        <p:nvSpPr>
          <p:cNvPr id="3" name="Content Placeholder 2"/>
          <p:cNvSpPr>
            <a:spLocks noGrp="1"/>
          </p:cNvSpPr>
          <p:nvPr>
            <p:ph idx="1"/>
          </p:nvPr>
        </p:nvSpPr>
        <p:spPr/>
        <p:txBody>
          <a:bodyPr/>
          <a:lstStyle/>
          <a:p>
            <a:r>
              <a:rPr lang="en-US" dirty="0"/>
              <a:t>As world population doubles in 43 years, urban land cover will double in 19 years</a:t>
            </a:r>
          </a:p>
          <a:p>
            <a:r>
              <a:rPr lang="en-US" dirty="0"/>
              <a:t>Developing countries urban population will double from 2000 – 2030 while built up area will triple</a:t>
            </a:r>
          </a:p>
          <a:p>
            <a:pPr marL="187325" indent="0">
              <a:buNone/>
            </a:pPr>
            <a:r>
              <a:rPr lang="en-US" dirty="0"/>
              <a:t>							   -Angel et al</a:t>
            </a:r>
          </a:p>
        </p:txBody>
      </p:sp>
    </p:spTree>
    <p:extLst>
      <p:ext uri="{BB962C8B-B14F-4D97-AF65-F5344CB8AC3E}">
        <p14:creationId xmlns:p14="http://schemas.microsoft.com/office/powerpoint/2010/main" val="71309536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2800" dirty="0"/>
              <a:t>Average Built-Up Area Densities in Three World Regions</a:t>
            </a:r>
          </a:p>
        </p:txBody>
      </p:sp>
      <p:pic>
        <p:nvPicPr>
          <p:cNvPr id="3" name="Content Placeholder 2"/>
          <p:cNvPicPr>
            <a:picLocks noGrp="1" noChangeAspect="1"/>
          </p:cNvPicPr>
          <p:nvPr>
            <p:ph idx="1"/>
          </p:nvPr>
        </p:nvPicPr>
        <p:blipFill>
          <a:blip r:embed="rId3"/>
          <a:stretch>
            <a:fillRect/>
          </a:stretch>
        </p:blipFill>
        <p:spPr>
          <a:xfrm>
            <a:off x="2111305" y="2125170"/>
            <a:ext cx="4922978" cy="3966441"/>
          </a:xfrm>
          <a:prstGeom prst="rect">
            <a:avLst/>
          </a:prstGeom>
        </p:spPr>
      </p:pic>
    </p:spTree>
    <p:extLst>
      <p:ext uri="{BB962C8B-B14F-4D97-AF65-F5344CB8AC3E}">
        <p14:creationId xmlns:p14="http://schemas.microsoft.com/office/powerpoint/2010/main" val="411495889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3200" dirty="0"/>
              <a:t>Density Differences</a:t>
            </a:r>
          </a:p>
        </p:txBody>
      </p:sp>
      <p:sp>
        <p:nvSpPr>
          <p:cNvPr id="2" name="Content Placeholder 1"/>
          <p:cNvSpPr>
            <a:spLocks noGrp="1"/>
          </p:cNvSpPr>
          <p:nvPr>
            <p:ph idx="1"/>
          </p:nvPr>
        </p:nvSpPr>
        <p:spPr/>
        <p:txBody>
          <a:bodyPr/>
          <a:lstStyle/>
          <a:p>
            <a:r>
              <a:rPr lang="en-US" dirty="0"/>
              <a:t>Dhaka, Bangladesh</a:t>
            </a:r>
          </a:p>
          <a:p>
            <a:pPr lvl="1"/>
            <a:r>
              <a:rPr lang="en-US" dirty="0"/>
              <a:t>555 persons per hectare</a:t>
            </a:r>
          </a:p>
          <a:p>
            <a:r>
              <a:rPr lang="en-US" dirty="0"/>
              <a:t>Hong Kong</a:t>
            </a:r>
          </a:p>
          <a:p>
            <a:pPr lvl="1"/>
            <a:r>
              <a:rPr lang="en-US" dirty="0"/>
              <a:t>555 persons per hectare</a:t>
            </a:r>
          </a:p>
          <a:p>
            <a:r>
              <a:rPr lang="en-US" dirty="0"/>
              <a:t>Takoma, Washington</a:t>
            </a:r>
          </a:p>
          <a:p>
            <a:pPr lvl="1"/>
            <a:r>
              <a:rPr lang="en-US" dirty="0"/>
              <a:t>15.7 persons per hectare</a:t>
            </a:r>
          </a:p>
          <a:p>
            <a:pPr lvl="1"/>
            <a:endParaRPr lang="en-US" dirty="0"/>
          </a:p>
        </p:txBody>
      </p:sp>
    </p:spTree>
    <p:extLst>
      <p:ext uri="{BB962C8B-B14F-4D97-AF65-F5344CB8AC3E}">
        <p14:creationId xmlns:p14="http://schemas.microsoft.com/office/powerpoint/2010/main" val="2621105663"/>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 name="Google Timelapse Dubai UAE.mp4"/>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5395" y="857138"/>
            <a:ext cx="9144398" cy="5143724"/>
          </a:xfrm>
          <a:prstGeom prst="rect">
            <a:avLst/>
          </a:prstGeom>
          <a:ln w="12700">
            <a:miter lim="400000"/>
          </a:ln>
        </p:spPr>
      </p:pic>
    </p:spTree>
    <p:extLst>
      <p:ext uri="{BB962C8B-B14F-4D97-AF65-F5344CB8AC3E}">
        <p14:creationId xmlns:p14="http://schemas.microsoft.com/office/powerpoint/2010/main" val="2866556053"/>
      </p:ext>
    </p:extLst>
  </p:cSld>
  <p:clrMapOvr>
    <a:masterClrMapping/>
  </p:clrMapOvr>
  <mc:AlternateContent xmlns:mc="http://schemas.openxmlformats.org/markup-compatibility/2006" xmlns:p14="http://schemas.microsoft.com/office/powerpoint/2010/main">
    <mc:Choice Requires="p14">
      <p:transition spd="slow">
        <p:dissolve/>
      </p:transition>
    </mc:Choice>
    <mc:Fallback xmlns="" xmlns:mv="urn:schemas-microsoft-com:mac:vml">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226"/>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3"/>
          <p:cNvSpPr>
            <a:spLocks noGrp="1"/>
          </p:cNvSpPr>
          <p:nvPr>
            <p:ph type="title"/>
          </p:nvPr>
        </p:nvSpPr>
        <p:spPr/>
        <p:txBody>
          <a:bodyPr/>
          <a:lstStyle/>
          <a:p>
            <a:pPr eaLnBrk="1" hangingPunct="1"/>
            <a:r>
              <a:rPr lang="en-US" altLang="en-US" sz="3200" dirty="0"/>
              <a:t>Key Points</a:t>
            </a:r>
          </a:p>
        </p:txBody>
      </p:sp>
      <p:sp>
        <p:nvSpPr>
          <p:cNvPr id="6146" name="Content Placeholder 4"/>
          <p:cNvSpPr>
            <a:spLocks noGrp="1"/>
          </p:cNvSpPr>
          <p:nvPr>
            <p:ph idx="1"/>
          </p:nvPr>
        </p:nvSpPr>
        <p:spPr>
          <a:xfrm>
            <a:off x="893763" y="1946275"/>
            <a:ext cx="8120062" cy="4019550"/>
          </a:xfrm>
        </p:spPr>
        <p:txBody>
          <a:bodyPr/>
          <a:lstStyle/>
          <a:p>
            <a:pPr eaLnBrk="1" hangingPunct="1"/>
            <a:r>
              <a:rPr lang="en-US" altLang="en-US" sz="2800" dirty="0"/>
              <a:t>Social equity is missing from sustainable urban transport dialogue.</a:t>
            </a:r>
          </a:p>
          <a:p>
            <a:pPr eaLnBrk="1" hangingPunct="1"/>
            <a:r>
              <a:rPr lang="en-US" altLang="en-US" sz="2800" dirty="0"/>
              <a:t>There is a lack of a common definition/measure of urban access across disciplines.</a:t>
            </a:r>
          </a:p>
          <a:p>
            <a:pPr eaLnBrk="1" hangingPunct="1"/>
            <a:r>
              <a:rPr lang="en-US" altLang="en-US" sz="2800" dirty="0"/>
              <a:t>Addressing urban access faces serious practical challenges in implementation.</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 name="Google Timelapse Bangkok Thailand.mp4"/>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10791" y="867259"/>
            <a:ext cx="9165581" cy="5155639"/>
          </a:xfrm>
          <a:prstGeom prst="rect">
            <a:avLst/>
          </a:prstGeom>
          <a:ln w="12700">
            <a:miter lim="400000"/>
          </a:ln>
        </p:spPr>
      </p:pic>
    </p:spTree>
    <p:extLst>
      <p:ext uri="{BB962C8B-B14F-4D97-AF65-F5344CB8AC3E}">
        <p14:creationId xmlns:p14="http://schemas.microsoft.com/office/powerpoint/2010/main" val="510217013"/>
      </p:ext>
    </p:extLst>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228"/>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2400" dirty="0"/>
              <a:t>Implications for density decline in metropolitan America</a:t>
            </a:r>
          </a:p>
        </p:txBody>
      </p:sp>
      <p:sp>
        <p:nvSpPr>
          <p:cNvPr id="2" name="Content Placeholder 1"/>
          <p:cNvSpPr>
            <a:spLocks noGrp="1"/>
          </p:cNvSpPr>
          <p:nvPr>
            <p:ph idx="1"/>
          </p:nvPr>
        </p:nvSpPr>
        <p:spPr/>
        <p:txBody>
          <a:bodyPr/>
          <a:lstStyle/>
          <a:p>
            <a:r>
              <a:rPr lang="en-US" sz="2000" dirty="0"/>
              <a:t>Between 2000 and 2012, the number of jobs within the typical commute distance for residents in a major metro area fell by 7 percent.</a:t>
            </a:r>
          </a:p>
          <a:p>
            <a:r>
              <a:rPr lang="en-US" sz="2000" dirty="0"/>
              <a:t>As employment suburbanized, the number of jobs near both the typical city and suburban resident fell. </a:t>
            </a:r>
          </a:p>
          <a:p>
            <a:r>
              <a:rPr lang="en-US" sz="2000" dirty="0"/>
              <a:t>As poor and minority residents shifted toward suburbs in the 2000s, their proximity to jobs fell more than for non-poor and white residents.</a:t>
            </a:r>
          </a:p>
          <a:p>
            <a:r>
              <a:rPr lang="en-US" sz="2000" dirty="0"/>
              <a:t>Residents of high-poverty and majority-minority neighborhoods experienced particularly pronounced declines in job proximity.</a:t>
            </a:r>
          </a:p>
          <a:p>
            <a:pPr marL="187325" indent="0">
              <a:buNone/>
            </a:pPr>
            <a:r>
              <a:rPr lang="en-US" sz="2000" dirty="0"/>
              <a:t>							- Kneebone &amp; Holmes</a:t>
            </a:r>
          </a:p>
        </p:txBody>
      </p:sp>
    </p:spTree>
    <p:extLst>
      <p:ext uri="{BB962C8B-B14F-4D97-AF65-F5344CB8AC3E}">
        <p14:creationId xmlns:p14="http://schemas.microsoft.com/office/powerpoint/2010/main" val="3854222543"/>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sz="2400" dirty="0"/>
              <a:t>Change in Number of Jobs Near the Typical Large-Metro Resident, by Race, Ethnicity, and Poverty Status, 2000 and 2012</a:t>
            </a:r>
            <a:endParaRPr lang="en-US" altLang="en-US" sz="2400" dirty="0"/>
          </a:p>
        </p:txBody>
      </p:sp>
      <p:pic>
        <p:nvPicPr>
          <p:cNvPr id="3" name="Content Placeholder 2"/>
          <p:cNvPicPr>
            <a:picLocks noGrp="1" noChangeAspect="1"/>
          </p:cNvPicPr>
          <p:nvPr>
            <p:ph idx="1"/>
          </p:nvPr>
        </p:nvPicPr>
        <p:blipFill>
          <a:blip r:embed="rId3"/>
          <a:stretch>
            <a:fillRect/>
          </a:stretch>
        </p:blipFill>
        <p:spPr>
          <a:xfrm>
            <a:off x="1813983" y="2288336"/>
            <a:ext cx="5517621" cy="3381374"/>
          </a:xfrm>
          <a:prstGeom prst="rect">
            <a:avLst/>
          </a:prstGeom>
        </p:spPr>
      </p:pic>
    </p:spTree>
    <p:extLst>
      <p:ext uri="{BB962C8B-B14F-4D97-AF65-F5344CB8AC3E}">
        <p14:creationId xmlns:p14="http://schemas.microsoft.com/office/powerpoint/2010/main" val="215230858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2800" dirty="0"/>
              <a:t>Cars Remain King and Barrier to Economic Opportunity in the US</a:t>
            </a:r>
          </a:p>
        </p:txBody>
      </p:sp>
      <p:sp>
        <p:nvSpPr>
          <p:cNvPr id="2" name="Content Placeholder 1"/>
          <p:cNvSpPr>
            <a:spLocks noGrp="1"/>
          </p:cNvSpPr>
          <p:nvPr>
            <p:ph idx="1"/>
          </p:nvPr>
        </p:nvSpPr>
        <p:spPr>
          <a:xfrm>
            <a:off x="893763" y="1893888"/>
            <a:ext cx="7358062" cy="4019550"/>
          </a:xfrm>
        </p:spPr>
        <p:txBody>
          <a:bodyPr/>
          <a:lstStyle/>
          <a:p>
            <a:r>
              <a:rPr lang="en-US" sz="1800" dirty="0"/>
              <a:t>2013 Census numbers show 6.3 million workers don’t have a private vehicle at their home. That’s equal to about 4.5% of all workers, compared to 4.2% in 2007</a:t>
            </a:r>
          </a:p>
          <a:p>
            <a:r>
              <a:rPr lang="en-US" sz="1800" dirty="0"/>
              <a:t>Yet, zero-vehicle workers still drive</a:t>
            </a:r>
          </a:p>
          <a:p>
            <a:pPr lvl="1"/>
            <a:r>
              <a:rPr lang="en-US" sz="1800" dirty="0"/>
              <a:t>Over 20% drive alone to work—meaning they find a private car to borrow </a:t>
            </a:r>
          </a:p>
          <a:p>
            <a:pPr lvl="1"/>
            <a:r>
              <a:rPr lang="en-US" sz="1800" dirty="0"/>
              <a:t>Another 12% commute via carpool</a:t>
            </a:r>
          </a:p>
          <a:p>
            <a:pPr lvl="1"/>
            <a:r>
              <a:rPr lang="en-US" sz="1800" dirty="0"/>
              <a:t>Both rates jumped between 2007 and 2013, defying national trends toward less driving</a:t>
            </a:r>
          </a:p>
          <a:p>
            <a:pPr lvl="1"/>
            <a:r>
              <a:rPr lang="en-US" sz="1800" dirty="0"/>
              <a:t>This paints a discouraging picture about transportation access across the country for a segment of commuters who must expend extra effort to simply get to work.</a:t>
            </a:r>
          </a:p>
          <a:p>
            <a:pPr marL="500062" lvl="1" indent="0">
              <a:buNone/>
            </a:pPr>
            <a:r>
              <a:rPr lang="en-US" sz="1800" dirty="0"/>
              <a:t>								-Tomer &amp; Kane</a:t>
            </a:r>
          </a:p>
        </p:txBody>
      </p:sp>
    </p:spTree>
    <p:extLst>
      <p:ext uri="{BB962C8B-B14F-4D97-AF65-F5344CB8AC3E}">
        <p14:creationId xmlns:p14="http://schemas.microsoft.com/office/powerpoint/2010/main" val="389762760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117697" y="1591712"/>
            <a:ext cx="7358062" cy="4019550"/>
          </a:xfrm>
        </p:spPr>
        <p:txBody>
          <a:bodyPr/>
          <a:lstStyle/>
          <a:p>
            <a:pPr marL="187325" indent="0">
              <a:buNone/>
            </a:pPr>
            <a:r>
              <a:rPr lang="en-US" dirty="0"/>
              <a:t>“We need to prepare for the sustainable growth and expansion of cities in rapidly urbanizing countries rather than seek to constrict and contain them.”</a:t>
            </a:r>
          </a:p>
          <a:p>
            <a:pPr marL="187325" indent="0">
              <a:buNone/>
            </a:pPr>
            <a:r>
              <a:rPr lang="en-US" dirty="0"/>
              <a:t>								-Angel et al</a:t>
            </a:r>
          </a:p>
        </p:txBody>
      </p:sp>
    </p:spTree>
    <p:extLst>
      <p:ext uri="{BB962C8B-B14F-4D97-AF65-F5344CB8AC3E}">
        <p14:creationId xmlns:p14="http://schemas.microsoft.com/office/powerpoint/2010/main" val="473113953"/>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p:cNvSpPr>
            <a:spLocks noGrp="1"/>
          </p:cNvSpPr>
          <p:nvPr>
            <p:ph type="title"/>
          </p:nvPr>
        </p:nvSpPr>
        <p:spPr/>
        <p:txBody>
          <a:bodyPr/>
          <a:lstStyle/>
          <a:p>
            <a:r>
              <a:rPr lang="en-US" altLang="en-US" cap="none" dirty="0"/>
              <a:t>Are We Chasing Our Tail? The Issue of Gentrification</a:t>
            </a:r>
          </a:p>
        </p:txBody>
      </p:sp>
    </p:spTree>
    <p:extLst>
      <p:ext uri="{BB962C8B-B14F-4D97-AF65-F5344CB8AC3E}">
        <p14:creationId xmlns:p14="http://schemas.microsoft.com/office/powerpoint/2010/main" val="35500765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gentrification?</a:t>
            </a:r>
          </a:p>
        </p:txBody>
      </p:sp>
      <p:sp>
        <p:nvSpPr>
          <p:cNvPr id="3" name="Content Placeholder 2"/>
          <p:cNvSpPr>
            <a:spLocks noGrp="1"/>
          </p:cNvSpPr>
          <p:nvPr>
            <p:ph idx="1"/>
          </p:nvPr>
        </p:nvSpPr>
        <p:spPr/>
        <p:txBody>
          <a:bodyPr/>
          <a:lstStyle/>
          <a:p>
            <a:r>
              <a:rPr lang="en-US" dirty="0"/>
              <a:t>“Gentrification is a pattern of neighborhood change in which a previously low-income neighborhood experiences reinvestment and revitalization, accompanied by increasing home values and/or rents.”</a:t>
            </a:r>
          </a:p>
          <a:p>
            <a:pPr marL="3267075" lvl="8" indent="0">
              <a:buNone/>
            </a:pPr>
            <a:r>
              <a:rPr lang="en-US" dirty="0"/>
              <a:t>		-Pollack et al</a:t>
            </a:r>
          </a:p>
        </p:txBody>
      </p:sp>
    </p:spTree>
    <p:extLst>
      <p:ext uri="{BB962C8B-B14F-4D97-AF65-F5344CB8AC3E}">
        <p14:creationId xmlns:p14="http://schemas.microsoft.com/office/powerpoint/2010/main" val="65515927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Elements in defining impact of gentrification</a:t>
            </a:r>
          </a:p>
        </p:txBody>
      </p:sp>
      <p:sp>
        <p:nvSpPr>
          <p:cNvPr id="3" name="Content Placeholder 2"/>
          <p:cNvSpPr>
            <a:spLocks noGrp="1"/>
          </p:cNvSpPr>
          <p:nvPr>
            <p:ph idx="1"/>
          </p:nvPr>
        </p:nvSpPr>
        <p:spPr>
          <a:xfrm>
            <a:off x="893763" y="1946275"/>
            <a:ext cx="7358062" cy="3692525"/>
          </a:xfrm>
        </p:spPr>
        <p:txBody>
          <a:bodyPr/>
          <a:lstStyle/>
          <a:p>
            <a:r>
              <a:rPr lang="en-US" sz="1700" dirty="0"/>
              <a:t>Whether “poor” households are involuntarily subjected to the costs of moving through displacement at higher rates</a:t>
            </a:r>
          </a:p>
          <a:p>
            <a:r>
              <a:rPr lang="en-US" sz="1700" dirty="0"/>
              <a:t>Whether poor households spend more on housing</a:t>
            </a:r>
          </a:p>
          <a:p>
            <a:r>
              <a:rPr lang="en-US" sz="1700" dirty="0"/>
              <a:t>Where increased housing costs are offset by increases in household income</a:t>
            </a:r>
          </a:p>
          <a:p>
            <a:r>
              <a:rPr lang="en-US" sz="1700" dirty="0"/>
              <a:t>Whether the poor receive more or better quality housing in exchange for higher payments</a:t>
            </a:r>
          </a:p>
          <a:p>
            <a:r>
              <a:rPr lang="en-US" sz="1700" dirty="0"/>
              <a:t>Whether the poor become more satisfied with public services or neighborhoods in urban areas marked by gentrification</a:t>
            </a:r>
          </a:p>
          <a:p>
            <a:r>
              <a:rPr lang="en-US" sz="1700" dirty="0"/>
              <a:t>Whether the forces underlying gentrification can be attributed to changes in the preferences of the wealthy households or to shifts in the income distribution</a:t>
            </a:r>
          </a:p>
          <a:p>
            <a:pPr marL="187325" indent="0">
              <a:buNone/>
            </a:pPr>
            <a:r>
              <a:rPr lang="en-US" sz="1700" dirty="0"/>
              <a:t>								-</a:t>
            </a:r>
            <a:r>
              <a:rPr lang="en-US" sz="1700" dirty="0" err="1"/>
              <a:t>Vigdor</a:t>
            </a:r>
            <a:endParaRPr lang="en-US" sz="1700" dirty="0"/>
          </a:p>
          <a:p>
            <a:endParaRPr lang="en-US" sz="1700" dirty="0"/>
          </a:p>
        </p:txBody>
      </p:sp>
    </p:spTree>
    <p:extLst>
      <p:ext uri="{BB962C8B-B14F-4D97-AF65-F5344CB8AC3E}">
        <p14:creationId xmlns:p14="http://schemas.microsoft.com/office/powerpoint/2010/main" val="3321945058"/>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Effects of Transit on Neighborhood Change</a:t>
            </a:r>
          </a:p>
        </p:txBody>
      </p:sp>
      <p:sp>
        <p:nvSpPr>
          <p:cNvPr id="3" name="Content Placeholder 2"/>
          <p:cNvSpPr>
            <a:spLocks noGrp="1"/>
          </p:cNvSpPr>
          <p:nvPr>
            <p:ph idx="1"/>
          </p:nvPr>
        </p:nvSpPr>
        <p:spPr>
          <a:xfrm>
            <a:off x="893763" y="1946275"/>
            <a:ext cx="7358062" cy="3692525"/>
          </a:xfrm>
        </p:spPr>
        <p:txBody>
          <a:bodyPr/>
          <a:lstStyle/>
          <a:p>
            <a:pPr lvl="0"/>
            <a:r>
              <a:rPr lang="en-US" sz="2000" dirty="0"/>
              <a:t>Socioeconomic change in 42 neighborhoods in 12 metropolitan areas first served by rail transit between 1990 and 2000</a:t>
            </a:r>
          </a:p>
          <a:p>
            <a:pPr lvl="0"/>
            <a:r>
              <a:rPr lang="en-US" sz="2000" dirty="0"/>
              <a:t>Comparing changes in transit neighborhoods versus changes in the broader metropolitan area</a:t>
            </a:r>
          </a:p>
          <a:p>
            <a:pPr lvl="0"/>
            <a:r>
              <a:rPr lang="en-US" sz="2000" dirty="0"/>
              <a:t>Measure: % of neighborhoods with higher change for each </a:t>
            </a:r>
            <a:r>
              <a:rPr lang="en-US" sz="2000" dirty="0" smtClean="0"/>
              <a:t>variable</a:t>
            </a:r>
          </a:p>
          <a:p>
            <a:pPr marL="187325" lvl="0" indent="0">
              <a:buNone/>
            </a:pPr>
            <a:endParaRPr lang="en-US" sz="2000" dirty="0"/>
          </a:p>
          <a:p>
            <a:pPr marL="187325" lvl="0" indent="0">
              <a:buNone/>
            </a:pPr>
            <a:endParaRPr lang="en-US" sz="2000" dirty="0" smtClean="0"/>
          </a:p>
          <a:p>
            <a:pPr marL="187325" lvl="0" indent="0">
              <a:buNone/>
            </a:pPr>
            <a:r>
              <a:rPr lang="en-US" sz="1050" dirty="0" smtClean="0"/>
              <a:t>Source</a:t>
            </a:r>
            <a:r>
              <a:rPr lang="en-US" sz="1050" dirty="0"/>
              <a:t>: Pollack et al “Maintaining Diversity in America’s Transit-Rich Neighborhoods”, Dukakis Center for Urban and Regional Policy 2010</a:t>
            </a:r>
          </a:p>
          <a:p>
            <a:pPr marL="812800" lvl="2" indent="0">
              <a:buNone/>
            </a:pPr>
            <a:endParaRPr lang="en-US" sz="2000" dirty="0"/>
          </a:p>
        </p:txBody>
      </p:sp>
    </p:spTree>
    <p:extLst>
      <p:ext uri="{BB962C8B-B14F-4D97-AF65-F5344CB8AC3E}">
        <p14:creationId xmlns:p14="http://schemas.microsoft.com/office/powerpoint/2010/main" val="214552080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2800" dirty="0"/>
              <a:t>Median Household Income Change in Transit Rich Neighborhoods</a:t>
            </a:r>
          </a:p>
        </p:txBody>
      </p:sp>
      <p:pic>
        <p:nvPicPr>
          <p:cNvPr id="3" name="Content Placeholder 2"/>
          <p:cNvPicPr>
            <a:picLocks noGrp="1" noChangeAspect="1"/>
          </p:cNvPicPr>
          <p:nvPr>
            <p:ph idx="1"/>
          </p:nvPr>
        </p:nvPicPr>
        <p:blipFill>
          <a:blip r:embed="rId3"/>
          <a:stretch>
            <a:fillRect/>
          </a:stretch>
        </p:blipFill>
        <p:spPr>
          <a:xfrm>
            <a:off x="2638982" y="2452752"/>
            <a:ext cx="3867623" cy="2986995"/>
          </a:xfrm>
          <a:prstGeom prst="rect">
            <a:avLst/>
          </a:prstGeom>
        </p:spPr>
      </p:pic>
    </p:spTree>
    <p:extLst>
      <p:ext uri="{BB962C8B-B14F-4D97-AF65-F5344CB8AC3E}">
        <p14:creationId xmlns:p14="http://schemas.microsoft.com/office/powerpoint/2010/main" val="194274755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p:cNvSpPr>
            <a:spLocks noGrp="1"/>
          </p:cNvSpPr>
          <p:nvPr>
            <p:ph type="title"/>
          </p:nvPr>
        </p:nvSpPr>
        <p:spPr/>
        <p:txBody>
          <a:bodyPr/>
          <a:lstStyle/>
          <a:p>
            <a:r>
              <a:rPr lang="en-US" altLang="en-US" cap="none" dirty="0"/>
              <a:t>Defining Urban Transport Access </a:t>
            </a:r>
          </a:p>
        </p:txBody>
      </p:sp>
    </p:spTree>
    <p:extLst>
      <p:ext uri="{BB962C8B-B14F-4D97-AF65-F5344CB8AC3E}">
        <p14:creationId xmlns:p14="http://schemas.microsoft.com/office/powerpoint/2010/main" val="3862807346"/>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2800" dirty="0"/>
              <a:t>Total Housing Units Change in Transit Rich Neighborhoods</a:t>
            </a:r>
          </a:p>
        </p:txBody>
      </p:sp>
      <p:pic>
        <p:nvPicPr>
          <p:cNvPr id="4" name="Content Placeholder 3"/>
          <p:cNvPicPr>
            <a:picLocks noGrp="1" noChangeAspect="1"/>
          </p:cNvPicPr>
          <p:nvPr>
            <p:ph idx="1"/>
          </p:nvPr>
        </p:nvPicPr>
        <p:blipFill>
          <a:blip r:embed="rId3"/>
          <a:stretch>
            <a:fillRect/>
          </a:stretch>
        </p:blipFill>
        <p:spPr>
          <a:xfrm>
            <a:off x="2688731" y="2434457"/>
            <a:ext cx="3768125" cy="3057839"/>
          </a:xfrm>
          <a:prstGeom prst="rect">
            <a:avLst/>
          </a:prstGeom>
        </p:spPr>
      </p:pic>
    </p:spTree>
    <p:extLst>
      <p:ext uri="{BB962C8B-B14F-4D97-AF65-F5344CB8AC3E}">
        <p14:creationId xmlns:p14="http://schemas.microsoft.com/office/powerpoint/2010/main" val="3908392664"/>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2800" dirty="0"/>
              <a:t>Non-Hispanic White Population Growth Change in Transit Rich Neighborhoods</a:t>
            </a:r>
          </a:p>
        </p:txBody>
      </p:sp>
      <p:pic>
        <p:nvPicPr>
          <p:cNvPr id="3" name="Content Placeholder 2"/>
          <p:cNvPicPr>
            <a:picLocks noGrp="1" noChangeAspect="1"/>
          </p:cNvPicPr>
          <p:nvPr>
            <p:ph idx="1"/>
          </p:nvPr>
        </p:nvPicPr>
        <p:blipFill>
          <a:blip r:embed="rId3"/>
          <a:stretch>
            <a:fillRect/>
          </a:stretch>
        </p:blipFill>
        <p:spPr>
          <a:xfrm>
            <a:off x="2638982" y="2452752"/>
            <a:ext cx="3867623" cy="2986995"/>
          </a:xfrm>
          <a:prstGeom prst="rect">
            <a:avLst/>
          </a:prstGeom>
        </p:spPr>
      </p:pic>
    </p:spTree>
    <p:extLst>
      <p:ext uri="{BB962C8B-B14F-4D97-AF65-F5344CB8AC3E}">
        <p14:creationId xmlns:p14="http://schemas.microsoft.com/office/powerpoint/2010/main" val="470484578"/>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2800" dirty="0"/>
              <a:t>Median Gross Rent Change in Transit Rich Neighborhoods</a:t>
            </a:r>
          </a:p>
        </p:txBody>
      </p:sp>
      <p:pic>
        <p:nvPicPr>
          <p:cNvPr id="6" name="Content Placeholder 5"/>
          <p:cNvPicPr>
            <a:picLocks noGrp="1" noChangeAspect="1"/>
          </p:cNvPicPr>
          <p:nvPr>
            <p:ph idx="1"/>
          </p:nvPr>
        </p:nvPicPr>
        <p:blipFill>
          <a:blip r:embed="rId3"/>
          <a:stretch>
            <a:fillRect/>
          </a:stretch>
        </p:blipFill>
        <p:spPr>
          <a:xfrm>
            <a:off x="2552189" y="2321859"/>
            <a:ext cx="4041209" cy="3067424"/>
          </a:xfrm>
          <a:prstGeom prst="rect">
            <a:avLst/>
          </a:prstGeom>
        </p:spPr>
      </p:pic>
    </p:spTree>
    <p:extLst>
      <p:ext uri="{BB962C8B-B14F-4D97-AF65-F5344CB8AC3E}">
        <p14:creationId xmlns:p14="http://schemas.microsoft.com/office/powerpoint/2010/main" val="130942350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2800" dirty="0"/>
              <a:t>In-Migration Change in Transit Rich Neighborhoods</a:t>
            </a:r>
          </a:p>
        </p:txBody>
      </p:sp>
      <p:pic>
        <p:nvPicPr>
          <p:cNvPr id="5" name="Content Placeholder 4"/>
          <p:cNvPicPr>
            <a:picLocks noGrp="1" noChangeAspect="1"/>
          </p:cNvPicPr>
          <p:nvPr>
            <p:ph idx="1"/>
          </p:nvPr>
        </p:nvPicPr>
        <p:blipFill>
          <a:blip r:embed="rId3"/>
          <a:stretch>
            <a:fillRect/>
          </a:stretch>
        </p:blipFill>
        <p:spPr>
          <a:xfrm>
            <a:off x="2722166" y="2549563"/>
            <a:ext cx="3701256" cy="2897149"/>
          </a:xfrm>
          <a:prstGeom prst="rect">
            <a:avLst/>
          </a:prstGeom>
        </p:spPr>
      </p:pic>
    </p:spTree>
    <p:extLst>
      <p:ext uri="{BB962C8B-B14F-4D97-AF65-F5344CB8AC3E}">
        <p14:creationId xmlns:p14="http://schemas.microsoft.com/office/powerpoint/2010/main" val="2803514773"/>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2800" dirty="0"/>
              <a:t>Is this our choice?</a:t>
            </a:r>
          </a:p>
        </p:txBody>
      </p:sp>
      <p:sp>
        <p:nvSpPr>
          <p:cNvPr id="2" name="Content Placeholder 1"/>
          <p:cNvSpPr>
            <a:spLocks noGrp="1"/>
          </p:cNvSpPr>
          <p:nvPr>
            <p:ph idx="1"/>
          </p:nvPr>
        </p:nvSpPr>
        <p:spPr/>
        <p:txBody>
          <a:bodyPr/>
          <a:lstStyle/>
          <a:p>
            <a:pPr marL="187325" indent="0">
              <a:buNone/>
            </a:pPr>
            <a:r>
              <a:rPr lang="en-US" sz="2800" dirty="0"/>
              <a:t>“Either make the transit investment and accept loss of neighborhood diversity as collateral damage, or avoid transit expansion projects serving diverse, lower-income neighborhoods and leave those residents with poor public transit or none at all.”</a:t>
            </a:r>
          </a:p>
          <a:p>
            <a:pPr marL="187325" indent="0">
              <a:buNone/>
            </a:pPr>
            <a:r>
              <a:rPr lang="en-US" sz="2800" dirty="0"/>
              <a:t>							-Pollack et al</a:t>
            </a:r>
          </a:p>
          <a:p>
            <a:pPr marL="187325" indent="0">
              <a:buNone/>
            </a:pPr>
            <a:endParaRPr lang="en-US" sz="2800" dirty="0"/>
          </a:p>
        </p:txBody>
      </p:sp>
    </p:spTree>
    <p:extLst>
      <p:ext uri="{BB962C8B-B14F-4D97-AF65-F5344CB8AC3E}">
        <p14:creationId xmlns:p14="http://schemas.microsoft.com/office/powerpoint/2010/main" val="3351169275"/>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2800" dirty="0"/>
              <a:t>Breaking the Cycle of Unintended Consequences in Transit-Rich Neighborhoods</a:t>
            </a:r>
          </a:p>
        </p:txBody>
      </p:sp>
      <p:pic>
        <p:nvPicPr>
          <p:cNvPr id="3" name="Content Placeholder 2"/>
          <p:cNvPicPr>
            <a:picLocks noGrp="1" noChangeAspect="1"/>
          </p:cNvPicPr>
          <p:nvPr>
            <p:ph idx="1"/>
          </p:nvPr>
        </p:nvPicPr>
        <p:blipFill>
          <a:blip r:embed="rId3"/>
          <a:stretch>
            <a:fillRect/>
          </a:stretch>
        </p:blipFill>
        <p:spPr>
          <a:xfrm>
            <a:off x="1262856" y="2574925"/>
            <a:ext cx="6619875" cy="2762250"/>
          </a:xfrm>
          <a:prstGeom prst="rect">
            <a:avLst/>
          </a:prstGeom>
        </p:spPr>
      </p:pic>
    </p:spTree>
    <p:extLst>
      <p:ext uri="{BB962C8B-B14F-4D97-AF65-F5344CB8AC3E}">
        <p14:creationId xmlns:p14="http://schemas.microsoft.com/office/powerpoint/2010/main" val="255641174"/>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3763" y="2019660"/>
            <a:ext cx="7358062" cy="3050315"/>
          </a:xfrm>
        </p:spPr>
        <p:txBody>
          <a:bodyPr/>
          <a:lstStyle/>
          <a:p>
            <a:r>
              <a:rPr lang="en-US" dirty="0" smtClean="0"/>
              <a:t>Going Forward</a:t>
            </a:r>
            <a:endParaRPr lang="en-US" dirty="0"/>
          </a:p>
        </p:txBody>
      </p:sp>
      <p:sp>
        <p:nvSpPr>
          <p:cNvPr id="3" name="Content Placeholder 2"/>
          <p:cNvSpPr>
            <a:spLocks noGrp="1"/>
          </p:cNvSpPr>
          <p:nvPr>
            <p:ph idx="1"/>
          </p:nvPr>
        </p:nvSpPr>
        <p:spPr>
          <a:xfrm>
            <a:off x="893763" y="4205893"/>
            <a:ext cx="7358062" cy="1759932"/>
          </a:xfrm>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2800" dirty="0"/>
              <a:t>Key Elements for Implementation</a:t>
            </a:r>
          </a:p>
        </p:txBody>
      </p:sp>
      <p:sp>
        <p:nvSpPr>
          <p:cNvPr id="2" name="Content Placeholder 1"/>
          <p:cNvSpPr>
            <a:spLocks noGrp="1"/>
          </p:cNvSpPr>
          <p:nvPr>
            <p:ph idx="1"/>
          </p:nvPr>
        </p:nvSpPr>
        <p:spPr/>
        <p:txBody>
          <a:bodyPr/>
          <a:lstStyle/>
          <a:p>
            <a:r>
              <a:rPr lang="en-US" sz="2400" dirty="0"/>
              <a:t>Developing Clear Definition and Measures of Accessibility</a:t>
            </a:r>
          </a:p>
          <a:p>
            <a:r>
              <a:rPr lang="en-US" sz="2400" dirty="0"/>
              <a:t>Applying an Accessibility Lens on Urban Transport and Land Policies including evaluation of funding and financing instruments</a:t>
            </a:r>
          </a:p>
          <a:p>
            <a:r>
              <a:rPr lang="en-US" sz="2400" dirty="0"/>
              <a:t>Facilitating Inter-Disciplinary Approaches/Coordination</a:t>
            </a:r>
          </a:p>
          <a:p>
            <a:r>
              <a:rPr lang="en-US" sz="2400" dirty="0"/>
              <a:t>Pursuing New Models for Horizontal/Cross Municipal Governance</a:t>
            </a:r>
          </a:p>
          <a:p>
            <a:pPr marL="187325" indent="0">
              <a:buNone/>
            </a:pPr>
            <a:endParaRPr lang="en-US" sz="2800" dirty="0"/>
          </a:p>
          <a:p>
            <a:pPr marL="187325" indent="0">
              <a:buNone/>
            </a:pPr>
            <a:endParaRPr lang="en-US" sz="2800" dirty="0"/>
          </a:p>
        </p:txBody>
      </p:sp>
    </p:spTree>
    <p:extLst>
      <p:ext uri="{BB962C8B-B14F-4D97-AF65-F5344CB8AC3E}">
        <p14:creationId xmlns:p14="http://schemas.microsoft.com/office/powerpoint/2010/main" val="1080825007"/>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451370441"/>
              </p:ext>
            </p:extLst>
          </p:nvPr>
        </p:nvGraphicFramePr>
        <p:xfrm>
          <a:off x="728660" y="1092200"/>
          <a:ext cx="8034340" cy="54737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01757533"/>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2800" dirty="0"/>
              <a:t>Horizontal governance challenges</a:t>
            </a:r>
          </a:p>
        </p:txBody>
      </p:sp>
      <p:sp>
        <p:nvSpPr>
          <p:cNvPr id="2" name="Content Placeholder 1"/>
          <p:cNvSpPr>
            <a:spLocks noGrp="1"/>
          </p:cNvSpPr>
          <p:nvPr>
            <p:ph idx="1"/>
          </p:nvPr>
        </p:nvSpPr>
        <p:spPr>
          <a:xfrm>
            <a:off x="893763" y="1893888"/>
            <a:ext cx="7358062" cy="4019550"/>
          </a:xfrm>
        </p:spPr>
        <p:txBody>
          <a:bodyPr/>
          <a:lstStyle/>
          <a:p>
            <a:pPr lvl="1">
              <a:buFont typeface="Arial" panose="020B0604020202020204" pitchFamily="34" charset="0"/>
              <a:buChar char="•"/>
            </a:pPr>
            <a:r>
              <a:rPr lang="en-US" sz="1800" dirty="0"/>
              <a:t>Growing acceptance that local governments must recognize the network economies of transport and have organized entities that manage or oversee transport across municipalities</a:t>
            </a:r>
          </a:p>
          <a:p>
            <a:pPr lvl="1">
              <a:buFont typeface="Arial" panose="020B0604020202020204" pitchFamily="34" charset="0"/>
              <a:buChar char="•"/>
            </a:pPr>
            <a:r>
              <a:rPr lang="en-US" sz="1800" dirty="0"/>
              <a:t>However not much support for joining finance instruments and tax authority to fund such investments and services</a:t>
            </a:r>
          </a:p>
          <a:p>
            <a:pPr lvl="1">
              <a:buFont typeface="Arial" panose="020B0604020202020204" pitchFamily="34" charset="0"/>
              <a:buChar char="•"/>
            </a:pPr>
            <a:r>
              <a:rPr lang="en-US" sz="1800" dirty="0"/>
              <a:t>Nor is there much desire to delegate land use control to other entities outside the municipality or for requiring transportation and budgeting departments to make land use decisions in concert with the urban land department </a:t>
            </a:r>
          </a:p>
          <a:p>
            <a:pPr lvl="1">
              <a:buFont typeface="Arial" panose="020B0604020202020204" pitchFamily="34" charset="0"/>
              <a:buChar char="•"/>
            </a:pPr>
            <a:r>
              <a:rPr lang="en-US" sz="1800" dirty="0"/>
              <a:t>Without a cross-municipal or metropolitan approach that includes funding and land use, there is a crucial governance gap in promoting accessibility</a:t>
            </a:r>
          </a:p>
        </p:txBody>
      </p:sp>
    </p:spTree>
    <p:extLst>
      <p:ext uri="{BB962C8B-B14F-4D97-AF65-F5344CB8AC3E}">
        <p14:creationId xmlns:p14="http://schemas.microsoft.com/office/powerpoint/2010/main" val="105549971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3200" dirty="0"/>
              <a:t>Quality of Mobility</a:t>
            </a:r>
          </a:p>
        </p:txBody>
      </p:sp>
      <p:sp>
        <p:nvSpPr>
          <p:cNvPr id="10242" name="Content Placeholder 4"/>
          <p:cNvSpPr>
            <a:spLocks noGrp="1"/>
          </p:cNvSpPr>
          <p:nvPr>
            <p:ph idx="1"/>
          </p:nvPr>
        </p:nvSpPr>
        <p:spPr>
          <a:xfrm>
            <a:off x="893763" y="1946275"/>
            <a:ext cx="8120062" cy="4019550"/>
          </a:xfrm>
        </p:spPr>
        <p:txBody>
          <a:bodyPr/>
          <a:lstStyle/>
          <a:p>
            <a:pPr eaLnBrk="1" hangingPunct="1"/>
            <a:r>
              <a:rPr lang="en-US" dirty="0"/>
              <a:t>Reflects the quality of the transport network in terms of the level of congestion, average speeds, and other measures related to the flow of traffic. </a:t>
            </a:r>
          </a:p>
          <a:p>
            <a:pPr eaLnBrk="1" hangingPunct="1"/>
            <a:r>
              <a:rPr lang="en-US" dirty="0"/>
              <a:t>Measure typically used in the economic and technical appraisal of transport investments.</a:t>
            </a:r>
            <a:endParaRPr lang="en-US" altLang="en-US" sz="2400" dirty="0"/>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3763" y="1946787"/>
            <a:ext cx="7358062" cy="2196641"/>
          </a:xfrm>
        </p:spPr>
        <p:txBody>
          <a:bodyPr/>
          <a:lstStyle/>
          <a:p>
            <a:r>
              <a:rPr lang="en-US" dirty="0" smtClean="0"/>
              <a:t>THANK YOU!</a:t>
            </a:r>
            <a:endParaRPr lang="en-US" dirty="0"/>
          </a:p>
        </p:txBody>
      </p:sp>
      <p:sp>
        <p:nvSpPr>
          <p:cNvPr id="3" name="Content Placeholder 2"/>
          <p:cNvSpPr>
            <a:spLocks noGrp="1"/>
          </p:cNvSpPr>
          <p:nvPr>
            <p:ph idx="1"/>
          </p:nvPr>
        </p:nvSpPr>
        <p:spPr/>
        <p:txBody>
          <a:bodyPr/>
          <a:lstStyle/>
          <a:p>
            <a:pPr>
              <a:buNone/>
            </a:pPr>
            <a:endParaRPr 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3200" dirty="0"/>
              <a:t>Access to Transport</a:t>
            </a:r>
          </a:p>
        </p:txBody>
      </p:sp>
      <p:sp>
        <p:nvSpPr>
          <p:cNvPr id="10242" name="Content Placeholder 4"/>
          <p:cNvSpPr>
            <a:spLocks noGrp="1"/>
          </p:cNvSpPr>
          <p:nvPr>
            <p:ph idx="1"/>
          </p:nvPr>
        </p:nvSpPr>
        <p:spPr>
          <a:xfrm>
            <a:off x="893763" y="1946275"/>
            <a:ext cx="8120062" cy="4019550"/>
          </a:xfrm>
        </p:spPr>
        <p:txBody>
          <a:bodyPr/>
          <a:lstStyle/>
          <a:p>
            <a:pPr eaLnBrk="1" hangingPunct="1"/>
            <a:r>
              <a:rPr lang="en-US" dirty="0"/>
              <a:t>Reflects the physical accessibility of the transport network such as the average distance between a household and a road or a transit station.</a:t>
            </a:r>
          </a:p>
          <a:p>
            <a:pPr eaLnBrk="1" hangingPunct="1"/>
            <a:r>
              <a:rPr lang="en-US" dirty="0"/>
              <a:t>A typical measure is the percentage of households within 15 walking minutes of a bus stop or transit station.</a:t>
            </a:r>
          </a:p>
        </p:txBody>
      </p:sp>
    </p:spTree>
    <p:extLst>
      <p:ext uri="{BB962C8B-B14F-4D97-AF65-F5344CB8AC3E}">
        <p14:creationId xmlns:p14="http://schemas.microsoft.com/office/powerpoint/2010/main" val="405841127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3200" dirty="0"/>
              <a:t>Access to Opportunities</a:t>
            </a:r>
          </a:p>
        </p:txBody>
      </p:sp>
      <p:sp>
        <p:nvSpPr>
          <p:cNvPr id="10242" name="Content Placeholder 4"/>
          <p:cNvSpPr>
            <a:spLocks noGrp="1"/>
          </p:cNvSpPr>
          <p:nvPr>
            <p:ph idx="1"/>
          </p:nvPr>
        </p:nvSpPr>
        <p:spPr>
          <a:xfrm>
            <a:off x="893763" y="1946275"/>
            <a:ext cx="8120062" cy="4019550"/>
          </a:xfrm>
        </p:spPr>
        <p:txBody>
          <a:bodyPr/>
          <a:lstStyle/>
          <a:p>
            <a:pPr eaLnBrk="1" hangingPunct="1"/>
            <a:r>
              <a:rPr lang="en-US" altLang="en-US" sz="1800" dirty="0"/>
              <a:t>Directed at measuring how well connected are individuals to employment, services, or commerce. </a:t>
            </a:r>
          </a:p>
          <a:p>
            <a:pPr eaLnBrk="1" hangingPunct="1"/>
            <a:r>
              <a:rPr lang="en-US" altLang="en-US" sz="1800" dirty="0"/>
              <a:t>Simplest form can be represented by the </a:t>
            </a:r>
            <a:r>
              <a:rPr lang="en-US" altLang="en-US" sz="1800" b="1" dirty="0"/>
              <a:t>number of jobs or schools or clinics are within a given radius of a specific household</a:t>
            </a:r>
            <a:r>
              <a:rPr lang="en-US" altLang="en-US" sz="1800" dirty="0"/>
              <a:t>. </a:t>
            </a:r>
          </a:p>
          <a:p>
            <a:pPr eaLnBrk="1" hangingPunct="1"/>
            <a:r>
              <a:rPr lang="en-US" altLang="en-US" sz="1800" dirty="0"/>
              <a:t>What is distinctive about this broader concept of urban accessibility is that it encompasses both changes in mobility as well as changes to land use. </a:t>
            </a:r>
          </a:p>
          <a:p>
            <a:pPr eaLnBrk="1" hangingPunct="1"/>
            <a:r>
              <a:rPr lang="en-US" altLang="en-US" sz="1800" dirty="0"/>
              <a:t>Recognizes that mobility is not sufficient alone. Besides building more infrastructure, access can be improved by facilitating the location of a school or clinic closer to a neighborhood, or housing closer to employment.							                  </a:t>
            </a:r>
          </a:p>
        </p:txBody>
      </p:sp>
    </p:spTree>
    <p:extLst>
      <p:ext uri="{BB962C8B-B14F-4D97-AF65-F5344CB8AC3E}">
        <p14:creationId xmlns:p14="http://schemas.microsoft.com/office/powerpoint/2010/main" val="198248441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p:cNvSpPr>
            <a:spLocks noGrp="1"/>
          </p:cNvSpPr>
          <p:nvPr>
            <p:ph type="title"/>
          </p:nvPr>
        </p:nvSpPr>
        <p:spPr/>
        <p:txBody>
          <a:bodyPr/>
          <a:lstStyle/>
          <a:p>
            <a:r>
              <a:rPr lang="en-US" altLang="en-US" cap="none" dirty="0"/>
              <a:t>Measuring Access</a:t>
            </a:r>
          </a:p>
        </p:txBody>
      </p:sp>
    </p:spTree>
    <p:extLst>
      <p:ext uri="{BB962C8B-B14F-4D97-AF65-F5344CB8AC3E}">
        <p14:creationId xmlns:p14="http://schemas.microsoft.com/office/powerpoint/2010/main" val="335875278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p:cNvSpPr>
            <a:spLocks noGrp="1"/>
          </p:cNvSpPr>
          <p:nvPr>
            <p:ph type="title"/>
          </p:nvPr>
        </p:nvSpPr>
        <p:spPr/>
        <p:txBody>
          <a:bodyPr/>
          <a:lstStyle/>
          <a:p>
            <a:pPr eaLnBrk="1" hangingPunct="1"/>
            <a:r>
              <a:rPr lang="en-US" altLang="en-US" sz="3200" dirty="0"/>
              <a:t>Quantitative Approach</a:t>
            </a:r>
          </a:p>
        </p:txBody>
      </p:sp>
      <p:sp>
        <p:nvSpPr>
          <p:cNvPr id="10242" name="Content Placeholder 4"/>
          <p:cNvSpPr>
            <a:spLocks noGrp="1"/>
          </p:cNvSpPr>
          <p:nvPr>
            <p:ph idx="1"/>
          </p:nvPr>
        </p:nvSpPr>
        <p:spPr>
          <a:xfrm>
            <a:off x="893763" y="1946275"/>
            <a:ext cx="8120062" cy="4019550"/>
          </a:xfrm>
        </p:spPr>
        <p:txBody>
          <a:bodyPr/>
          <a:lstStyle/>
          <a:p>
            <a:r>
              <a:rPr lang="en-US" sz="1800" b="1" i="1" dirty="0" err="1"/>
              <a:t>Isochronic</a:t>
            </a:r>
            <a:r>
              <a:rPr lang="en-US" sz="1800" b="1" i="1" dirty="0"/>
              <a:t> Measures</a:t>
            </a:r>
            <a:r>
              <a:rPr lang="en-US" sz="1800" b="1" dirty="0"/>
              <a:t>:  </a:t>
            </a:r>
            <a:r>
              <a:rPr lang="en-US" sz="1800" dirty="0"/>
              <a:t>A measure expressed as a cumulative count of opportunities (e.g., employment, schools, hospitals, etc.) reachable within a threshold of travel time or distance or generalized cost (combined travel time and cost).</a:t>
            </a:r>
          </a:p>
          <a:p>
            <a:r>
              <a:rPr lang="en-US" sz="1800" b="1" i="1" dirty="0"/>
              <a:t>A</a:t>
            </a:r>
            <a:r>
              <a:rPr lang="en-US" sz="1800" b="1" i="1" baseline="-25000" dirty="0"/>
              <a:t>im = ∑ </a:t>
            </a:r>
            <a:r>
              <a:rPr lang="en-US" sz="1800" b="1" i="1" dirty="0"/>
              <a:t>(</a:t>
            </a:r>
            <a:r>
              <a:rPr lang="en-US" sz="1800" b="1" i="1" dirty="0" err="1"/>
              <a:t>E</a:t>
            </a:r>
            <a:r>
              <a:rPr lang="en-US" sz="1800" b="1" i="1" baseline="-25000" dirty="0" err="1"/>
              <a:t>j</a:t>
            </a:r>
            <a:r>
              <a:rPr lang="en-US" sz="1800" b="1" i="1" dirty="0"/>
              <a:t>)</a:t>
            </a:r>
            <a:r>
              <a:rPr lang="en-US" sz="1800" b="1" dirty="0"/>
              <a:t> within </a:t>
            </a:r>
            <a:r>
              <a:rPr lang="en-US" sz="1800" b="1" i="1" dirty="0" err="1"/>
              <a:t>T</a:t>
            </a:r>
            <a:r>
              <a:rPr lang="en-US" sz="1800" b="1" i="1" baseline="-25000" dirty="0" err="1"/>
              <a:t>ijm</a:t>
            </a:r>
            <a:r>
              <a:rPr lang="en-US" sz="1800" b="1" baseline="-25000" dirty="0"/>
              <a:t>; </a:t>
            </a:r>
            <a:r>
              <a:rPr lang="en-US" sz="1800" dirty="0"/>
              <a:t>which is time or cost threshold, say 45 minutes.</a:t>
            </a:r>
          </a:p>
          <a:p>
            <a:r>
              <a:rPr lang="en-US" sz="1800" dirty="0"/>
              <a:t>Where; A = Accessibility Index; E = opportunity mass (e.g., number of jobs or workers) T = generalized cost or travel time; </a:t>
            </a:r>
            <a:r>
              <a:rPr lang="en-US" sz="1800" dirty="0" err="1"/>
              <a:t>i</a:t>
            </a:r>
            <a:r>
              <a:rPr lang="en-US" sz="1800" dirty="0"/>
              <a:t> = location of households or firms; j = desired destination of opportunities (e.g., zone of employment, retail businesses or public amenities), mode of travel (car, bus, walk, truck, etc.); and a = estimated impedance coefficient which reflects travelers’ or firm’s perception of increase in time or cost or distance of travel.  Usually people perceive longer trips less favorably.</a:t>
            </a:r>
          </a:p>
          <a:p>
            <a:pPr marL="701675" indent="-514350" eaLnBrk="1" hangingPunct="1">
              <a:buFont typeface="Georgia" panose="02040502050405020303" pitchFamily="18" charset="0"/>
              <a:buAutoNum type="arabicPeriod"/>
            </a:pPr>
            <a:endParaRPr lang="en-US" altLang="en-US" sz="1400" dirty="0"/>
          </a:p>
        </p:txBody>
      </p:sp>
    </p:spTree>
    <p:extLst>
      <p:ext uri="{BB962C8B-B14F-4D97-AF65-F5344CB8AC3E}">
        <p14:creationId xmlns:p14="http://schemas.microsoft.com/office/powerpoint/2010/main" val="3404499835"/>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893763" y="798513"/>
            <a:ext cx="8250237" cy="1036637"/>
          </a:xfrm>
        </p:spPr>
        <p:txBody>
          <a:bodyPr/>
          <a:lstStyle/>
          <a:p>
            <a:pPr eaLnBrk="1" hangingPunct="1"/>
            <a:r>
              <a:rPr lang="en-US" altLang="en-US" sz="3200"/>
              <a:t>Rank of Accessibility by Metropolitan Area  2010 vs 2015</a:t>
            </a:r>
          </a:p>
        </p:txBody>
      </p:sp>
      <p:graphicFrame>
        <p:nvGraphicFramePr>
          <p:cNvPr id="4" name="object 3"/>
          <p:cNvGraphicFramePr>
            <a:graphicFrameLocks noGrp="1"/>
          </p:cNvGraphicFramePr>
          <p:nvPr/>
        </p:nvGraphicFramePr>
        <p:xfrm>
          <a:off x="938213" y="1955800"/>
          <a:ext cx="3667125" cy="4572000"/>
        </p:xfrm>
        <a:graphic>
          <a:graphicData uri="http://schemas.openxmlformats.org/drawingml/2006/table">
            <a:tbl>
              <a:tblPr/>
              <a:tblGrid>
                <a:gridCol w="1012825">
                  <a:extLst>
                    <a:ext uri="{9D8B030D-6E8A-4147-A177-3AD203B41FA5}">
                      <a16:colId xmlns:a16="http://schemas.microsoft.com/office/drawing/2014/main" xmlns="" val="20000"/>
                    </a:ext>
                  </a:extLst>
                </a:gridCol>
                <a:gridCol w="2654300">
                  <a:extLst>
                    <a:ext uri="{9D8B030D-6E8A-4147-A177-3AD203B41FA5}">
                      <a16:colId xmlns:a16="http://schemas.microsoft.com/office/drawing/2014/main" xmlns="" val="20001"/>
                    </a:ext>
                  </a:extLst>
                </a:gridCol>
              </a:tblGrid>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1</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Los Angeles</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2</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San Francisco</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01"/>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3</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New York</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2"/>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4</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Chicago</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03"/>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5</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Minneapolis</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4"/>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6</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San Jose</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05"/>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7</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Washington</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6"/>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8</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Dallas</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07"/>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9</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Boston</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8"/>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10</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Houston</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09"/>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11</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Riverside</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10"/>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12</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Miami</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11"/>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13</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San Diego</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12"/>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14</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Philadelphia</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13"/>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15</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Phoenix</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14"/>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16</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Baltimore</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15"/>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17</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Jacksonville</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16"/>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18</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Kansas City</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17"/>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19</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Detroit</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18"/>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20</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Milwaukee</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19"/>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21</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Denver</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20"/>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22</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Las Vegas</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21"/>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23</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Columbus</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22"/>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24</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Orlando</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23"/>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charset="0"/>
                          <a:ea typeface="ヒラギノ角ゴ Pro W3" charset="-128"/>
                        </a:rPr>
                        <a:t>25</a:t>
                      </a:r>
                      <a:endParaRPr kumimoji="0" lang="en-US" altLang="en-US" sz="1200" b="0" i="0" u="none" strike="noStrike" cap="none" normalizeH="0" baseline="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Seattle</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24"/>
                  </a:ext>
                </a:extLst>
              </a:tr>
            </a:tbl>
          </a:graphicData>
        </a:graphic>
      </p:graphicFrame>
      <p:sp>
        <p:nvSpPr>
          <p:cNvPr id="28725" name="Rectangle 5"/>
          <p:cNvSpPr>
            <a:spLocks noChangeArrowheads="1"/>
          </p:cNvSpPr>
          <p:nvPr/>
        </p:nvSpPr>
        <p:spPr bwMode="auto">
          <a:xfrm>
            <a:off x="874713" y="6567488"/>
            <a:ext cx="8345487"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sz="900" i="1" dirty="0">
                <a:solidFill>
                  <a:srgbClr val="7F7F7F"/>
                </a:solidFill>
                <a:ea typeface="ヒラギノ角ゴ Pro W3" charset="-128"/>
              </a:rPr>
              <a:t>Source: “Access Across America” by David Levinson. Note: Weighted Average is an average of accessibility rankings, giving a higher weight to closer jobs.</a:t>
            </a:r>
          </a:p>
        </p:txBody>
      </p:sp>
      <p:graphicFrame>
        <p:nvGraphicFramePr>
          <p:cNvPr id="7" name="object 3"/>
          <p:cNvGraphicFramePr>
            <a:graphicFrameLocks noGrp="1"/>
          </p:cNvGraphicFramePr>
          <p:nvPr>
            <p:extLst>
              <p:ext uri="{D42A27DB-BD31-4B8C-83A1-F6EECF244321}">
                <p14:modId xmlns:p14="http://schemas.microsoft.com/office/powerpoint/2010/main" val="3712760082"/>
              </p:ext>
            </p:extLst>
          </p:nvPr>
        </p:nvGraphicFramePr>
        <p:xfrm>
          <a:off x="4881563" y="1955800"/>
          <a:ext cx="3667125" cy="4578350"/>
        </p:xfrm>
        <a:graphic>
          <a:graphicData uri="http://schemas.openxmlformats.org/drawingml/2006/table">
            <a:tbl>
              <a:tblPr/>
              <a:tblGrid>
                <a:gridCol w="1012825">
                  <a:extLst>
                    <a:ext uri="{9D8B030D-6E8A-4147-A177-3AD203B41FA5}">
                      <a16:colId xmlns:a16="http://schemas.microsoft.com/office/drawing/2014/main" xmlns="" val="20000"/>
                    </a:ext>
                  </a:extLst>
                </a:gridCol>
                <a:gridCol w="2654300">
                  <a:extLst>
                    <a:ext uri="{9D8B030D-6E8A-4147-A177-3AD203B41FA5}">
                      <a16:colId xmlns:a16="http://schemas.microsoft.com/office/drawing/2014/main" xmlns="" val="20001"/>
                    </a:ext>
                  </a:extLst>
                </a:gridCol>
              </a:tblGrid>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1 </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Arial" charset="0"/>
                          <a:ea typeface="ヒラギノ角ゴ Pro W3" charset="-128"/>
                        </a:rPr>
                        <a:t>New York</a:t>
                      </a:r>
                      <a:endParaRPr kumimoji="0" lang="en-US" altLang="en-US" sz="1200" b="0" i="0" u="none" strike="noStrike" cap="none" normalizeH="0" baseline="0" dirty="0">
                        <a:ln>
                          <a:noFill/>
                        </a:ln>
                        <a:solidFill>
                          <a:srgbClr val="00B05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2</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FF0000"/>
                          </a:solidFill>
                          <a:effectLst/>
                          <a:latin typeface="Arial" charset="0"/>
                          <a:ea typeface="ヒラギノ角ゴ Pro W3" charset="-128"/>
                        </a:rPr>
                        <a:t>Los Angeles</a:t>
                      </a:r>
                      <a:endParaRPr kumimoji="0" lang="en-US" altLang="en-US" sz="1200" b="0" i="0" u="none" strike="noStrike" cap="none" normalizeH="0" baseline="0" dirty="0">
                        <a:ln>
                          <a:noFill/>
                        </a:ln>
                        <a:solidFill>
                          <a:srgbClr val="FF000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01"/>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3</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Arial" charset="0"/>
                          <a:ea typeface="ヒラギノ角ゴ Pro W3" charset="-128"/>
                        </a:rPr>
                        <a:t>Chicago</a:t>
                      </a:r>
                      <a:endParaRPr kumimoji="0" lang="en-US" altLang="en-US" sz="1200" b="0" i="0" u="none" strike="noStrike" cap="none" normalizeH="0" baseline="0" dirty="0">
                        <a:ln>
                          <a:noFill/>
                        </a:ln>
                        <a:solidFill>
                          <a:srgbClr val="00B05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2"/>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4</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Arial" charset="0"/>
                          <a:ea typeface="ヒラギノ角ゴ Pro W3" charset="-128"/>
                        </a:rPr>
                        <a:t>Dallas</a:t>
                      </a:r>
                      <a:endParaRPr kumimoji="0" lang="en-US" altLang="en-US" sz="1200" b="0" i="0" u="none" strike="noStrike" cap="none" normalizeH="0" baseline="0" dirty="0">
                        <a:ln>
                          <a:noFill/>
                        </a:ln>
                        <a:solidFill>
                          <a:srgbClr val="00B05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03"/>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5</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Arial" charset="0"/>
                          <a:ea typeface="ヒラギノ角ゴ Pro W3" charset="-128"/>
                        </a:rPr>
                        <a:t>San Jose</a:t>
                      </a:r>
                      <a:endParaRPr kumimoji="0" lang="en-US" altLang="en-US" sz="1200" b="0" i="0" u="none" strike="noStrike" cap="none" normalizeH="0" baseline="0" dirty="0">
                        <a:ln>
                          <a:noFill/>
                        </a:ln>
                        <a:solidFill>
                          <a:srgbClr val="00B05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4"/>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6</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FF0000"/>
                          </a:solidFill>
                          <a:effectLst/>
                          <a:latin typeface="Arial" charset="0"/>
                          <a:ea typeface="ヒラギノ角ゴ Pro W3" charset="-128"/>
                        </a:rPr>
                        <a:t>San Francisco</a:t>
                      </a:r>
                      <a:endParaRPr kumimoji="0" lang="en-US" altLang="en-US" sz="1200" b="0" i="0" u="none" strike="noStrike" cap="none" normalizeH="0" baseline="0" dirty="0">
                        <a:ln>
                          <a:noFill/>
                        </a:ln>
                        <a:solidFill>
                          <a:srgbClr val="FF000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05"/>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7</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Washington</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6"/>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8</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Arial" charset="0"/>
                          <a:ea typeface="ヒラギノ角ゴ Pro W3" charset="-128"/>
                        </a:rPr>
                        <a:t>Houston</a:t>
                      </a:r>
                      <a:endParaRPr kumimoji="0" lang="en-US" altLang="en-US" sz="1200" b="0" i="0" u="none" strike="noStrike" cap="none" normalizeH="0" baseline="0" dirty="0">
                        <a:ln>
                          <a:noFill/>
                        </a:ln>
                        <a:solidFill>
                          <a:srgbClr val="00B05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07"/>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9</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Boston</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8"/>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10</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Arial" charset="0"/>
                          <a:ea typeface="ヒラギノ角ゴ Pro W3" charset="-128"/>
                        </a:rPr>
                        <a:t>Philadelphia</a:t>
                      </a:r>
                      <a:endParaRPr kumimoji="0" lang="en-US" altLang="en-US" sz="1200" b="0" i="0" u="none" strike="noStrike" cap="none" normalizeH="0" baseline="0" dirty="0">
                        <a:ln>
                          <a:noFill/>
                        </a:ln>
                        <a:solidFill>
                          <a:srgbClr val="00B05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09"/>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11</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Arial" charset="0"/>
                          <a:ea typeface="ヒラギノ角ゴ Pro W3" charset="-128"/>
                        </a:rPr>
                        <a:t>Miami</a:t>
                      </a:r>
                      <a:endParaRPr kumimoji="0" lang="en-US" altLang="en-US" sz="1200" b="0" i="0" u="none" strike="noStrike" cap="none" normalizeH="0" baseline="0" dirty="0">
                        <a:ln>
                          <a:noFill/>
                        </a:ln>
                        <a:solidFill>
                          <a:srgbClr val="00B05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10"/>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12</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FF0000"/>
                          </a:solidFill>
                          <a:effectLst/>
                          <a:latin typeface="Arial" charset="0"/>
                          <a:ea typeface="ヒラギノ角ゴ Pro W3" charset="-128"/>
                        </a:rPr>
                        <a:t>Minneapolis</a:t>
                      </a:r>
                      <a:endParaRPr kumimoji="0" lang="en-US" altLang="en-US" sz="1200" b="0" i="0" u="none" strike="noStrike" cap="none" normalizeH="0" baseline="0" dirty="0">
                        <a:ln>
                          <a:noFill/>
                        </a:ln>
                        <a:solidFill>
                          <a:srgbClr val="FF000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11"/>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13</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Arial" charset="0"/>
                          <a:ea typeface="ヒラギノ角ゴ Pro W3" charset="-128"/>
                        </a:rPr>
                        <a:t>Phoenix</a:t>
                      </a:r>
                      <a:endParaRPr kumimoji="0" lang="en-US" altLang="en-US" sz="1200" b="0" i="0" u="none" strike="noStrike" cap="none" normalizeH="0" baseline="0" dirty="0">
                        <a:ln>
                          <a:noFill/>
                        </a:ln>
                        <a:solidFill>
                          <a:srgbClr val="00B05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12"/>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14</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Arial" charset="0"/>
                          <a:ea typeface="ヒラギノ角ゴ Pro W3" charset="-128"/>
                        </a:rPr>
                        <a:t>Detroit</a:t>
                      </a:r>
                      <a:endParaRPr kumimoji="0" lang="en-US" altLang="en-US" sz="1200" b="0" i="0" u="none" strike="noStrike" cap="none" normalizeH="0" baseline="0" dirty="0">
                        <a:ln>
                          <a:noFill/>
                        </a:ln>
                        <a:solidFill>
                          <a:srgbClr val="00B05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13"/>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15</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Arial" charset="0"/>
                          <a:ea typeface="ヒラギノ角ゴ Pro W3" charset="-128"/>
                        </a:rPr>
                        <a:t>Denver</a:t>
                      </a:r>
                      <a:endParaRPr kumimoji="0" lang="en-US" altLang="en-US" sz="1200" b="0" i="0" u="none" strike="noStrike" cap="none" normalizeH="0" baseline="0" dirty="0">
                        <a:ln>
                          <a:noFill/>
                        </a:ln>
                        <a:solidFill>
                          <a:srgbClr val="00B05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14"/>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16</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FF0000"/>
                          </a:solidFill>
                          <a:effectLst/>
                          <a:latin typeface="Arial" charset="0"/>
                          <a:ea typeface="ヒラギノ角ゴ Pro W3" charset="-128"/>
                        </a:rPr>
                        <a:t>Baltimore</a:t>
                      </a:r>
                      <a:endParaRPr kumimoji="0" lang="en-US" altLang="en-US" sz="1200" b="0" i="0" u="none" strike="noStrike" cap="none" normalizeH="0" baseline="0" dirty="0">
                        <a:ln>
                          <a:noFill/>
                        </a:ln>
                        <a:solidFill>
                          <a:srgbClr val="FF000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15"/>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17</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FF0000"/>
                          </a:solidFill>
                          <a:effectLst/>
                          <a:latin typeface="Arial" charset="0"/>
                          <a:ea typeface="ヒラギノ角ゴ Pro W3" charset="-128"/>
                        </a:rPr>
                        <a:t>San Diego</a:t>
                      </a:r>
                      <a:endParaRPr kumimoji="0" lang="en-US" altLang="en-US" sz="1200" b="0" i="0" u="none" strike="noStrike" cap="none" normalizeH="0" baseline="0" dirty="0">
                        <a:ln>
                          <a:noFill/>
                        </a:ln>
                        <a:solidFill>
                          <a:srgbClr val="FF000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16"/>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18</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Arial" charset="0"/>
                          <a:ea typeface="ヒラギノ角ゴ Pro W3" charset="-128"/>
                        </a:rPr>
                        <a:t>Las Vegas</a:t>
                      </a:r>
                      <a:endParaRPr kumimoji="0" lang="en-US" altLang="en-US" sz="1200" b="0" i="0" u="none" strike="noStrike" cap="none" normalizeH="0" baseline="0" dirty="0">
                        <a:ln>
                          <a:noFill/>
                        </a:ln>
                        <a:solidFill>
                          <a:srgbClr val="00B05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17"/>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19</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Arial" charset="0"/>
                          <a:ea typeface="ヒラギノ角ゴ Pro W3" charset="-128"/>
                        </a:rPr>
                        <a:t>Atlanta </a:t>
                      </a:r>
                      <a:r>
                        <a:rPr kumimoji="0" lang="en-US" altLang="en-US" sz="1200" b="0" i="1" u="none" strike="noStrike" cap="none" normalizeH="0" baseline="0" dirty="0">
                          <a:ln>
                            <a:noFill/>
                          </a:ln>
                          <a:solidFill>
                            <a:schemeClr val="tx1"/>
                          </a:solidFill>
                          <a:effectLst/>
                          <a:latin typeface="Arial" charset="0"/>
                          <a:ea typeface="ヒラギノ角ゴ Pro W3" charset="-128"/>
                        </a:rPr>
                        <a:t>(28 in 2010)</a:t>
                      </a: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18"/>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20</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Arial" charset="0"/>
                          <a:ea typeface="ヒラギノ角ゴ Pro W3" charset="-128"/>
                        </a:rPr>
                        <a:t>Seattle</a:t>
                      </a:r>
                      <a:endParaRPr kumimoji="0" lang="en-US" altLang="en-US" sz="1200" b="0" i="0" u="none" strike="noStrike" cap="none" normalizeH="0" baseline="0" dirty="0">
                        <a:ln>
                          <a:noFill/>
                        </a:ln>
                        <a:solidFill>
                          <a:srgbClr val="00B05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19"/>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21</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Arial" charset="0"/>
                          <a:ea typeface="ヒラギノ角ゴ Pro W3" charset="-128"/>
                        </a:rPr>
                        <a:t>Salt Lake City </a:t>
                      </a:r>
                      <a:r>
                        <a:rPr kumimoji="0" lang="en-US" altLang="en-US" sz="1200" b="0" i="1" u="none" strike="noStrike" kern="1200" cap="none" normalizeH="0" baseline="0" dirty="0">
                          <a:ln>
                            <a:noFill/>
                          </a:ln>
                          <a:solidFill>
                            <a:schemeClr val="tx1"/>
                          </a:solidFill>
                          <a:effectLst/>
                          <a:latin typeface="Arial" charset="0"/>
                          <a:ea typeface="ヒラギノ角ゴ Pro W3" charset="-128"/>
                          <a:cs typeface="+mn-cs"/>
                        </a:rPr>
                        <a:t>(27 in 2010)</a:t>
                      </a: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20"/>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22</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FF0000"/>
                          </a:solidFill>
                          <a:effectLst/>
                          <a:latin typeface="Arial" charset="0"/>
                          <a:ea typeface="ヒラギノ角ゴ Pro W3" charset="-128"/>
                        </a:rPr>
                        <a:t>Milwaukee</a:t>
                      </a:r>
                      <a:endParaRPr kumimoji="0" lang="en-US" altLang="en-US" sz="1200" b="0" i="0" u="none" strike="noStrike" cap="none" normalizeH="0" baseline="0" dirty="0">
                        <a:ln>
                          <a:noFill/>
                        </a:ln>
                        <a:solidFill>
                          <a:srgbClr val="FF000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21"/>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23</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Arial" charset="0"/>
                          <a:ea typeface="ヒラギノ角ゴ Pro W3" charset="-128"/>
                        </a:rPr>
                        <a:t>Orlando</a:t>
                      </a:r>
                      <a:endParaRPr kumimoji="0" lang="en-US" altLang="en-US" sz="1200" b="0" i="0" u="none" strike="noStrike" cap="none" normalizeH="0" baseline="0" dirty="0">
                        <a:ln>
                          <a:noFill/>
                        </a:ln>
                        <a:solidFill>
                          <a:srgbClr val="00B05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22"/>
                  </a:ext>
                </a:extLst>
              </a:tr>
              <a:tr h="117475">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24</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FF0000"/>
                          </a:solidFill>
                          <a:effectLst/>
                          <a:latin typeface="Arial" charset="0"/>
                          <a:ea typeface="ヒラギノ角ゴ Pro W3" charset="-128"/>
                        </a:rPr>
                        <a:t>Columbus</a:t>
                      </a:r>
                      <a:endParaRPr kumimoji="0" lang="en-US" altLang="en-US" sz="1200" b="0" i="0" u="none" strike="noStrike" cap="none" normalizeH="0" baseline="0" dirty="0">
                        <a:ln>
                          <a:noFill/>
                        </a:ln>
                        <a:solidFill>
                          <a:srgbClr val="FF0000"/>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solidFill>
                      <a:srgbClr val="BFBFBF"/>
                    </a:solidFill>
                  </a:tcPr>
                </a:tc>
                <a:extLst>
                  <a:ext uri="{0D108BD9-81ED-4DB2-BD59-A6C34878D82A}">
                    <a16:rowId xmlns:a16="http://schemas.microsoft.com/office/drawing/2014/main" xmlns="" val="10023"/>
                  </a:ext>
                </a:extLst>
              </a:tr>
              <a:tr h="189230">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charset="0"/>
                          <a:ea typeface="ヒラギノ角ゴ Pro W3" charset="-128"/>
                        </a:rPr>
                        <a:t>25</a:t>
                      </a:r>
                      <a:endParaRPr kumimoji="0" lang="en-US" altLang="en-US" sz="1200" b="0" i="0" u="none" strike="noStrike" cap="none" normalizeH="0" baseline="0" dirty="0">
                        <a:ln>
                          <a:noFill/>
                        </a:ln>
                        <a:solidFill>
                          <a:schemeClr val="tx1"/>
                        </a:solidFill>
                        <a:effectLst/>
                        <a:latin typeface="Arial" charset="0"/>
                        <a:ea typeface="ヒラギノ角ゴ Pro W3" charset="-128"/>
                      </a:endParaRPr>
                    </a:p>
                  </a:txBody>
                  <a:tcPr marL="0" marR="0" marT="0" marB="0" horzOverflow="overflow">
                    <a:lnL>
                      <a:noFill/>
                    </a:lnL>
                    <a:lnR>
                      <a:noFill/>
                    </a:lnR>
                    <a:lnT>
                      <a:noFill/>
                    </a:lnT>
                    <a:lnB>
                      <a:noFill/>
                    </a:lnB>
                    <a:lnTlToBr>
                      <a:noFill/>
                    </a:lnTlToBr>
                    <a:lnBlToTr>
                      <a:noFill/>
                    </a:lnBlToTr>
                    <a:noFill/>
                  </a:tcPr>
                </a:tc>
                <a:tc>
                  <a:txBody>
                    <a:bodyPr/>
                    <a:lstStyle>
                      <a:lvl1pPr marL="47625" eaLnBrk="0" hangingPunct="0">
                        <a:spcBef>
                          <a:spcPts val="1688"/>
                        </a:spcBef>
                        <a:buClr>
                          <a:srgbClr val="295582"/>
                        </a:buClr>
                        <a:buFont typeface="Times" charset="0"/>
                        <a:defRPr sz="2600">
                          <a:solidFill>
                            <a:srgbClr val="666666"/>
                          </a:solidFill>
                          <a:latin typeface="Arial" charset="0"/>
                          <a:ea typeface="ヒラギノ角ゴ Pro W3" charset="-128"/>
                        </a:defRPr>
                      </a:lvl1pPr>
                      <a:lvl2pPr marL="37931725" indent="-37474525" eaLnBrk="0" hangingPunct="0">
                        <a:spcBef>
                          <a:spcPts val="1688"/>
                        </a:spcBef>
                        <a:buClr>
                          <a:srgbClr val="295582"/>
                        </a:buClr>
                        <a:defRPr sz="2600">
                          <a:solidFill>
                            <a:srgbClr val="666666"/>
                          </a:solidFill>
                          <a:latin typeface="Arial" charset="0"/>
                          <a:ea typeface="ヒラギノ角ゴ Pro W3" charset="-128"/>
                        </a:defRPr>
                      </a:lvl2pPr>
                      <a:lvl3pPr eaLnBrk="0" hangingPunct="0">
                        <a:spcBef>
                          <a:spcPts val="1688"/>
                        </a:spcBef>
                        <a:defRPr sz="2600">
                          <a:solidFill>
                            <a:srgbClr val="666666"/>
                          </a:solidFill>
                          <a:latin typeface="Arial" charset="0"/>
                          <a:ea typeface="ヒラギノ角ゴ Pro W3" charset="-128"/>
                        </a:defRPr>
                      </a:lvl3pPr>
                      <a:lvl4pPr eaLnBrk="0" hangingPunct="0">
                        <a:spcBef>
                          <a:spcPts val="1688"/>
                        </a:spcBef>
                        <a:defRPr sz="2600">
                          <a:solidFill>
                            <a:srgbClr val="666666"/>
                          </a:solidFill>
                          <a:latin typeface="Arial" charset="0"/>
                          <a:ea typeface="ヒラギノ角ゴ Pro W3" charset="-128"/>
                        </a:defRPr>
                      </a:lvl4pPr>
                      <a:lvl5pPr eaLnBrk="0" hangingPunct="0">
                        <a:spcBef>
                          <a:spcPts val="1688"/>
                        </a:spcBef>
                        <a:defRPr sz="2600">
                          <a:solidFill>
                            <a:srgbClr val="666666"/>
                          </a:solidFill>
                          <a:latin typeface="Arial" charset="0"/>
                          <a:ea typeface="ヒラギノ角ゴ Pro W3" charset="-128"/>
                        </a:defRPr>
                      </a:lvl5pPr>
                      <a:lvl6pPr marL="457200" eaLnBrk="0" fontAlgn="base" hangingPunct="0">
                        <a:spcBef>
                          <a:spcPts val="1688"/>
                        </a:spcBef>
                        <a:spcAft>
                          <a:spcPct val="0"/>
                        </a:spcAft>
                        <a:defRPr sz="2600">
                          <a:solidFill>
                            <a:srgbClr val="666666"/>
                          </a:solidFill>
                          <a:latin typeface="Arial" charset="0"/>
                          <a:ea typeface="ヒラギノ角ゴ Pro W3" charset="-128"/>
                        </a:defRPr>
                      </a:lvl6pPr>
                      <a:lvl7pPr marL="914400" eaLnBrk="0" fontAlgn="base" hangingPunct="0">
                        <a:spcBef>
                          <a:spcPts val="1688"/>
                        </a:spcBef>
                        <a:spcAft>
                          <a:spcPct val="0"/>
                        </a:spcAft>
                        <a:defRPr sz="2600">
                          <a:solidFill>
                            <a:srgbClr val="666666"/>
                          </a:solidFill>
                          <a:latin typeface="Arial" charset="0"/>
                          <a:ea typeface="ヒラギノ角ゴ Pro W3" charset="-128"/>
                        </a:defRPr>
                      </a:lvl7pPr>
                      <a:lvl8pPr marL="1371600" eaLnBrk="0" fontAlgn="base" hangingPunct="0">
                        <a:spcBef>
                          <a:spcPts val="1688"/>
                        </a:spcBef>
                        <a:spcAft>
                          <a:spcPct val="0"/>
                        </a:spcAft>
                        <a:defRPr sz="2600">
                          <a:solidFill>
                            <a:srgbClr val="666666"/>
                          </a:solidFill>
                          <a:latin typeface="Arial" charset="0"/>
                          <a:ea typeface="ヒラギノ角ゴ Pro W3" charset="-128"/>
                        </a:defRPr>
                      </a:lvl8pPr>
                      <a:lvl9pPr marL="1828800" eaLnBrk="0" fontAlgn="base" hangingPunct="0">
                        <a:spcBef>
                          <a:spcPts val="1688"/>
                        </a:spcBef>
                        <a:spcAft>
                          <a:spcPct val="0"/>
                        </a:spcAft>
                        <a:defRPr sz="2600">
                          <a:solidFill>
                            <a:srgbClr val="666666"/>
                          </a:solidFill>
                          <a:latin typeface="Arial" charset="0"/>
                          <a:ea typeface="ヒラギノ角ゴ Pro W3" charset="-128"/>
                        </a:defRPr>
                      </a:lvl9pPr>
                    </a:lstStyle>
                    <a:p>
                      <a:pPr marL="47625"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Arial" charset="0"/>
                          <a:ea typeface="ヒラギノ角ゴ Pro W3" charset="-128"/>
                        </a:rPr>
                        <a:t>Portland </a:t>
                      </a:r>
                      <a:r>
                        <a:rPr kumimoji="0" lang="en-US" altLang="en-US" sz="1200" b="0" i="1" u="none" strike="noStrike" kern="1200" cap="none" normalizeH="0" baseline="0" dirty="0">
                          <a:ln>
                            <a:noFill/>
                          </a:ln>
                          <a:solidFill>
                            <a:schemeClr val="tx1"/>
                          </a:solidFill>
                          <a:effectLst/>
                          <a:latin typeface="Arial" charset="0"/>
                          <a:ea typeface="ヒラギノ角ゴ Pro W3" charset="-128"/>
                          <a:cs typeface="+mn-cs"/>
                        </a:rPr>
                        <a:t>(31 in 2010)</a:t>
                      </a:r>
                    </a:p>
                  </a:txBody>
                  <a:tcPr marL="0" marR="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24"/>
                  </a:ext>
                </a:extLst>
              </a:tr>
            </a:tbl>
          </a:graphicData>
        </a:graphic>
      </p:graphicFrame>
    </p:spTree>
    <p:extLst>
      <p:ext uri="{BB962C8B-B14F-4D97-AF65-F5344CB8AC3E}">
        <p14:creationId xmlns:p14="http://schemas.microsoft.com/office/powerpoint/2010/main" val="2348701563"/>
      </p:ext>
    </p:extLst>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Brookings">
  <a:themeElements>
    <a:clrScheme name="Brooking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rookings">
      <a:majorFont>
        <a:latin typeface="Georgia"/>
        <a:ea typeface="ヒラギノ明朝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642938" rtl="0" eaLnBrk="1" fontAlgn="base" latinLnBrk="0" hangingPunct="1">
          <a:lnSpc>
            <a:spcPct val="100000"/>
          </a:lnSpc>
          <a:spcBef>
            <a:spcPct val="0"/>
          </a:spcBef>
          <a:spcAft>
            <a:spcPct val="0"/>
          </a:spcAft>
          <a:buClrTx/>
          <a:buSzTx/>
          <a:buFontTx/>
          <a:buNone/>
          <a:tabLst/>
          <a:defRPr kumimoji="0" lang="en-US" sz="3000" b="0" i="0" u="none" strike="noStrike" cap="none" normalizeH="0" baseline="0" smtClean="0">
            <a:ln>
              <a:noFill/>
            </a:ln>
            <a:solidFill>
              <a:srgbClr val="000000"/>
            </a:solidFill>
            <a:effectLst/>
            <a:latin typeface="Gill Sans" pitchFamily="96" charset="0"/>
            <a:ea typeface="ヒラギノ角ゴ Pro W3" pitchFamily="96" charset="-128"/>
            <a:sym typeface="Gill Sans" pitchFamily="96"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642938" rtl="0" eaLnBrk="1" fontAlgn="base" latinLnBrk="0" hangingPunct="1">
          <a:lnSpc>
            <a:spcPct val="100000"/>
          </a:lnSpc>
          <a:spcBef>
            <a:spcPct val="0"/>
          </a:spcBef>
          <a:spcAft>
            <a:spcPct val="0"/>
          </a:spcAft>
          <a:buClrTx/>
          <a:buSzTx/>
          <a:buFontTx/>
          <a:buNone/>
          <a:tabLst/>
          <a:defRPr kumimoji="0" lang="en-US" sz="3000" b="0" i="0" u="none" strike="noStrike" cap="none" normalizeH="0" baseline="0" smtClean="0">
            <a:ln>
              <a:noFill/>
            </a:ln>
            <a:solidFill>
              <a:srgbClr val="000000"/>
            </a:solidFill>
            <a:effectLst/>
            <a:latin typeface="Gill Sans" pitchFamily="96" charset="0"/>
            <a:ea typeface="ヒラギノ角ゴ Pro W3" pitchFamily="96" charset="-128"/>
            <a:sym typeface="Gill Sans" pitchFamily="96" charset="0"/>
          </a:defRPr>
        </a:defPPr>
      </a:lstStyle>
    </a:lnDef>
  </a:objectDefaults>
  <a:extraClrSchemeLst>
    <a:extraClrScheme>
      <a:clrScheme name="Brooking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tle &amp; Bullets">
  <a:themeElements>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a:majorFont>
        <a:latin typeface="Georgia"/>
        <a:ea typeface="ヒラギノ明朝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9980D0"/>
        </a:solidFill>
      </a:spPr>
      <a:bodyPr wrap="square" lIns="0" tIns="0" rIns="0" bIns="0" rtlCol="0">
        <a:noAutofit/>
      </a:bodyPr>
      <a:lstStyle>
        <a:defPPr>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642938" rtl="0" eaLnBrk="1" fontAlgn="base" latinLnBrk="0" hangingPunct="1">
          <a:lnSpc>
            <a:spcPct val="100000"/>
          </a:lnSpc>
          <a:spcBef>
            <a:spcPct val="0"/>
          </a:spcBef>
          <a:spcAft>
            <a:spcPct val="0"/>
          </a:spcAft>
          <a:buClrTx/>
          <a:buSzTx/>
          <a:buFontTx/>
          <a:buNone/>
          <a:tabLst/>
          <a:defRPr kumimoji="0" lang="en-US" sz="3000" b="0" i="0" u="none" strike="noStrike" cap="none" normalizeH="0" baseline="0" smtClean="0">
            <a:ln>
              <a:noFill/>
            </a:ln>
            <a:solidFill>
              <a:srgbClr val="000000"/>
            </a:solidFill>
            <a:effectLst/>
            <a:latin typeface="Gill Sans" pitchFamily="96" charset="0"/>
            <a:ea typeface="ヒラギノ角ゴ Pro W3" pitchFamily="96" charset="-128"/>
            <a:sym typeface="Gill Sans" pitchFamily="96"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Gill Sans"/>
        <a:ea typeface="Gill Sans"/>
        <a:cs typeface="Gill San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76200" dist="12700" rotWithShape="0">
              <a:srgbClr val="000000">
                <a:alpha val="50000"/>
              </a:srgbClr>
            </a:outerShdw>
          </a:effectLst>
        </a:effectStyle>
        <a:effectStyle>
          <a:effectLst>
            <a:outerShdw blurRad="50800" dist="381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8100" cap="flat">
          <a:solidFill>
            <a:srgbClr val="000000"/>
          </a:solidFill>
          <a:prstDash val="solid"/>
          <a:miter lim="400000"/>
        </a:ln>
        <a:effectLst/>
        <a:sp3d/>
      </a:spPr>
      <a:bodyPr rot="0" spcFirstLastPara="1" vertOverflow="overflow" horzOverflow="overflow" vert="horz" wrap="square" lIns="76200" tIns="76200" rIns="76200" bIns="76200" numCol="1" spcCol="38100" rtlCol="0" anchor="ctr">
        <a:spAutoFit/>
      </a:bodyPr>
      <a:lstStyle>
        <a:defPPr marL="0" marR="0" indent="0" algn="ctr" defTabSz="819150" rtl="0" fontAlgn="auto" latinLnBrk="0" hangingPunct="0">
          <a:lnSpc>
            <a:spcPct val="100000"/>
          </a:lnSpc>
          <a:spcBef>
            <a:spcPts val="0"/>
          </a:spcBef>
          <a:spcAft>
            <a:spcPts val="0"/>
          </a:spcAft>
          <a:buClrTx/>
          <a:buSzTx/>
          <a:buFontTx/>
          <a:buNone/>
          <a:tabLst/>
          <a:defRPr kumimoji="0" sz="48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508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ctr">
        <a:spAutoFit/>
      </a:bodyPr>
      <a:lstStyle>
        <a:defPPr marL="0" marR="0" indent="0" algn="ctr" defTabSz="819150"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000000"/>
            </a:solidFill>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Template>
  <TotalTime>9490</TotalTime>
  <Words>1689</Words>
  <Application>Microsoft Office PowerPoint</Application>
  <PresentationFormat>On-screen Show (4:3)</PresentationFormat>
  <Paragraphs>264</Paragraphs>
  <Slides>40</Slides>
  <Notes>36</Notes>
  <HiddenSlides>0</HiddenSlides>
  <MMClips>2</MMClips>
  <ScaleCrop>false</ScaleCrop>
  <HeadingPairs>
    <vt:vector size="4" baseType="variant">
      <vt:variant>
        <vt:lpstr>Theme</vt:lpstr>
      </vt:variant>
      <vt:variant>
        <vt:i4>3</vt:i4>
      </vt:variant>
      <vt:variant>
        <vt:lpstr>Slide Titles</vt:lpstr>
      </vt:variant>
      <vt:variant>
        <vt:i4>40</vt:i4>
      </vt:variant>
    </vt:vector>
  </HeadingPairs>
  <TitlesOfParts>
    <vt:vector size="43" baseType="lpstr">
      <vt:lpstr>Brookings</vt:lpstr>
      <vt:lpstr>Title &amp; Bullets</vt:lpstr>
      <vt:lpstr>White</vt:lpstr>
      <vt:lpstr>    Is The Current Urban Transport Model Broken? </vt:lpstr>
      <vt:lpstr>Key Points</vt:lpstr>
      <vt:lpstr>Defining Urban Transport Access </vt:lpstr>
      <vt:lpstr>Quality of Mobility</vt:lpstr>
      <vt:lpstr>Access to Transport</vt:lpstr>
      <vt:lpstr>Access to Opportunities</vt:lpstr>
      <vt:lpstr>Measuring Access</vt:lpstr>
      <vt:lpstr>Quantitative Approach</vt:lpstr>
      <vt:lpstr>Rank of Accessibility by Metropolitan Area  2010 vs 2015</vt:lpstr>
      <vt:lpstr>Accessibility &amp; CBA</vt:lpstr>
      <vt:lpstr>Cost Benefit Analysis Basics</vt:lpstr>
      <vt:lpstr>Multi-Criteria Analysis</vt:lpstr>
      <vt:lpstr>Access in Lima</vt:lpstr>
      <vt:lpstr>Access in Lima</vt:lpstr>
      <vt:lpstr>Land Use Challenges to Accessibility</vt:lpstr>
      <vt:lpstr>Making Room for a Planet of Cities </vt:lpstr>
      <vt:lpstr>Average Built-Up Area Densities in Three World Regions</vt:lpstr>
      <vt:lpstr>Density Differences</vt:lpstr>
      <vt:lpstr>PowerPoint Presentation</vt:lpstr>
      <vt:lpstr>PowerPoint Presentation</vt:lpstr>
      <vt:lpstr>Implications for density decline in metropolitan America</vt:lpstr>
      <vt:lpstr>Change in Number of Jobs Near the Typical Large-Metro Resident, by Race, Ethnicity, and Poverty Status, 2000 and 2012</vt:lpstr>
      <vt:lpstr>Cars Remain King and Barrier to Economic Opportunity in the US</vt:lpstr>
      <vt:lpstr>PowerPoint Presentation</vt:lpstr>
      <vt:lpstr>Are We Chasing Our Tail? The Issue of Gentrification</vt:lpstr>
      <vt:lpstr>What is gentrification?</vt:lpstr>
      <vt:lpstr>Elements in defining impact of gentrification</vt:lpstr>
      <vt:lpstr>Effects of Transit on Neighborhood Change</vt:lpstr>
      <vt:lpstr>Median Household Income Change in Transit Rich Neighborhoods</vt:lpstr>
      <vt:lpstr>Total Housing Units Change in Transit Rich Neighborhoods</vt:lpstr>
      <vt:lpstr>Non-Hispanic White Population Growth Change in Transit Rich Neighborhoods</vt:lpstr>
      <vt:lpstr>Median Gross Rent Change in Transit Rich Neighborhoods</vt:lpstr>
      <vt:lpstr>In-Migration Change in Transit Rich Neighborhoods</vt:lpstr>
      <vt:lpstr>Is this our choice?</vt:lpstr>
      <vt:lpstr>Breaking the Cycle of Unintended Consequences in Transit-Rich Neighborhoods</vt:lpstr>
      <vt:lpstr>Going Forward</vt:lpstr>
      <vt:lpstr>Key Elements for Implementation</vt:lpstr>
      <vt:lpstr>PowerPoint Presentation</vt:lpstr>
      <vt:lpstr>Horizontal governance challenges</vt:lpstr>
      <vt:lpstr>THANK YOU!</vt:lpstr>
    </vt:vector>
  </TitlesOfParts>
  <Company>The Brookings Institution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Equity in Transport</dc:title>
  <dc:creator>Christine Y Zhang</dc:creator>
  <cp:lastModifiedBy>oit</cp:lastModifiedBy>
  <cp:revision>220</cp:revision>
  <cp:lastPrinted>2017-03-06T20:26:46Z</cp:lastPrinted>
  <dcterms:created xsi:type="dcterms:W3CDTF">2017-03-20T00:06:04Z</dcterms:created>
  <dcterms:modified xsi:type="dcterms:W3CDTF">2017-03-27T16:34:20Z</dcterms:modified>
</cp:coreProperties>
</file>