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6" r:id="rId10"/>
    <p:sldId id="267" r:id="rId11"/>
    <p:sldId id="269" r:id="rId12"/>
    <p:sldId id="268" r:id="rId13"/>
    <p:sldId id="270" r:id="rId14"/>
    <p:sldId id="271" r:id="rId15"/>
    <p:sldId id="272" r:id="rId16"/>
    <p:sldId id="273" r:id="rId17"/>
    <p:sldId id="274" r:id="rId18"/>
    <p:sldId id="276" r:id="rId19"/>
    <p:sldId id="277" r:id="rId20"/>
    <p:sldId id="278" r:id="rId21"/>
    <p:sldId id="280" r:id="rId22"/>
    <p:sldId id="264" r:id="rId23"/>
    <p:sldId id="265"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0D7"/>
    <a:srgbClr val="9789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7904" autoAdjust="0"/>
  </p:normalViewPr>
  <p:slideViewPr>
    <p:cSldViewPr snapToGrid="0">
      <p:cViewPr varScale="1">
        <p:scale>
          <a:sx n="77" d="100"/>
          <a:sy n="77" d="100"/>
        </p:scale>
        <p:origin x="191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4ABF99-2B29-4705-B3BE-AF7B5216D88A}"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9A4EA7-E888-475B-8995-C1C7F8685B0F}" type="slidenum">
              <a:rPr lang="en-US" smtClean="0"/>
              <a:t>‹#›</a:t>
            </a:fld>
            <a:endParaRPr lang="en-US"/>
          </a:p>
        </p:txBody>
      </p:sp>
    </p:spTree>
    <p:extLst>
      <p:ext uri="{BB962C8B-B14F-4D97-AF65-F5344CB8AC3E}">
        <p14:creationId xmlns:p14="http://schemas.microsoft.com/office/powerpoint/2010/main" val="4049176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Thank you very much for tuning in to my talk, “Open-Mindedness is an Achievement:  Prototyping a New Threshold Concept for Information Literacy.”</a:t>
            </a: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a:t>
            </a:fld>
            <a:endParaRPr lang="en-US"/>
          </a:p>
        </p:txBody>
      </p:sp>
    </p:spTree>
    <p:extLst>
      <p:ext uri="{BB962C8B-B14F-4D97-AF65-F5344CB8AC3E}">
        <p14:creationId xmlns:p14="http://schemas.microsoft.com/office/powerpoint/2010/main" val="3331724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Of course, even if the open-minded person is putting forth the effort to pay moral attention to someone else’s point of view, things can still go badly for them.  Philosopher Rebecca Taylor makes the case for understanding open-mindedness as an intellectual excellence or virtue that falls between the excesses of closed-mindedness (not open-minded enough) and being credulous or gullible (too open) (Taylor, 2016).  The open-minded person is still selective in looking for the best evidence or argument on a question.</a:t>
            </a:r>
            <a:endParaRPr lang="en-US" b="0" dirty="0">
              <a:effectLst/>
            </a:endParaRPr>
          </a:p>
          <a:p>
            <a:pPr rtl="0"/>
            <a:r>
              <a:rPr lang="en-US" sz="1200" b="0" i="0" u="none" strike="noStrike" kern="1200" dirty="0">
                <a:solidFill>
                  <a:schemeClr val="tx1"/>
                </a:solidFill>
                <a:effectLst/>
                <a:latin typeface="+mn-lt"/>
                <a:ea typeface="+mn-ea"/>
                <a:cs typeface="+mn-cs"/>
              </a:rPr>
              <a:t>Taylor also helps us think about open-mindedness as an achievement.  She is one of several philosophers who regard open-mindedness as an intellectual virtue, which is essentially an excellence of character as it applies to intellectual matters, especially matters of forming or revising beliefs.  It’s not the sort of excellence that anyone just has without some practice or cultivation.</a:t>
            </a:r>
            <a:endParaRPr lang="en-US" b="0" dirty="0">
              <a:effectLst/>
            </a:endParaRPr>
          </a:p>
          <a:p>
            <a:pPr rtl="0"/>
            <a:r>
              <a:rPr lang="en-US" sz="1200" b="0" i="0" u="none" strike="noStrike" kern="1200" dirty="0">
                <a:solidFill>
                  <a:schemeClr val="tx1"/>
                </a:solidFill>
                <a:effectLst/>
                <a:latin typeface="+mn-lt"/>
                <a:ea typeface="+mn-ea"/>
                <a:cs typeface="+mn-cs"/>
              </a:rPr>
              <a:t>  Furthermore, no single virtue ever amounts to much on its own.  To contribute to a good life, virtues need to operate in concert with one another.  One virtue provides motivation for another; one virtue keeps the other virtue from taking things too far; one virtue helps another sustain itself in the face of setbacks.  This is especially true in the case of open-mindedness.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10</a:t>
            </a:fld>
            <a:endParaRPr lang="en-US"/>
          </a:p>
        </p:txBody>
      </p:sp>
    </p:spTree>
    <p:extLst>
      <p:ext uri="{BB962C8B-B14F-4D97-AF65-F5344CB8AC3E}">
        <p14:creationId xmlns:p14="http://schemas.microsoft.com/office/powerpoint/2010/main" val="1556524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Taylor writes:</a:t>
            </a:r>
            <a:endParaRPr lang="en-US" b="0" dirty="0">
              <a:effectLst/>
            </a:endParaRPr>
          </a:p>
          <a:p>
            <a:pPr rtl="0"/>
            <a:r>
              <a:rPr lang="en-US" sz="1200" b="0" i="0" u="none" strike="noStrike" kern="1200" dirty="0">
                <a:solidFill>
                  <a:schemeClr val="tx1"/>
                </a:solidFill>
                <a:effectLst/>
                <a:latin typeface="+mn-lt"/>
                <a:ea typeface="+mn-ea"/>
                <a:cs typeface="+mn-cs"/>
              </a:rPr>
              <a:t>Whereas intellectual humility is necessary for the specific motive that defines [open-mindedness] and so is necessary for the possession of the virtue, intellectual courage and intellectual diligence are necessary for the agent to be successful in following through on the open-minded motive in a wide array of contexts (Taylor, p. 605).</a:t>
            </a:r>
            <a:endParaRPr lang="en-US" b="0" dirty="0">
              <a:effectLst/>
            </a:endParaRPr>
          </a:p>
          <a:p>
            <a:pPr rtl="0"/>
            <a:r>
              <a:rPr lang="en-US" sz="1200" b="0" i="0" u="none" strike="noStrike" kern="1200" dirty="0">
                <a:solidFill>
                  <a:schemeClr val="tx1"/>
                </a:solidFill>
                <a:effectLst/>
                <a:latin typeface="+mn-lt"/>
                <a:ea typeface="+mn-ea"/>
                <a:cs typeface="+mn-cs"/>
              </a:rPr>
              <a:t>So, in the absence of humility, in the absence of the recognition that I might have more to learn, there is not much reason for open-mindedness to kick in in the first place.  </a:t>
            </a:r>
            <a:endParaRPr lang="en-US" b="0" dirty="0">
              <a:effectLst/>
            </a:endParaRPr>
          </a:p>
          <a:p>
            <a:pPr rtl="0"/>
            <a:r>
              <a:rPr lang="en-US" sz="1200" b="0" i="0" u="none" strike="noStrike" kern="1200" dirty="0">
                <a:solidFill>
                  <a:schemeClr val="tx1"/>
                </a:solidFill>
                <a:effectLst/>
                <a:latin typeface="+mn-lt"/>
                <a:ea typeface="+mn-ea"/>
                <a:cs typeface="+mn-cs"/>
              </a:rPr>
              <a:t>Also, entertaining new ideas can be fearsome, because it might mean exposing beliefs closely tied up with one’s sense of self to the possibility of revision.  It can also mean enduring disapproval from others who want you to conform to their way of thinking.  Open-mindedness requires courage.</a:t>
            </a:r>
            <a:endParaRPr lang="en-US" b="0" dirty="0">
              <a:effectLst/>
            </a:endParaRPr>
          </a:p>
          <a:p>
            <a:pPr rtl="0"/>
            <a:r>
              <a:rPr lang="en-US" sz="1200" b="0" i="0" u="none" strike="noStrike" kern="1200" dirty="0">
                <a:solidFill>
                  <a:schemeClr val="tx1"/>
                </a:solidFill>
                <a:effectLst/>
                <a:latin typeface="+mn-lt"/>
                <a:ea typeface="+mn-ea"/>
                <a:cs typeface="+mn-cs"/>
              </a:rPr>
              <a:t>Finally, especially in the case of learning through information sources, actually following through on the open-minded motive can require a lot of focused attention.  If we are talking about someone doing research on the open web, they need to strategize to escape from their own particular filter bubble, seek out quality representatives of alternative points of view, then work through these accounts, making sure that they really understand what they are saying, even though their first impulse might be to ignore or even yell at those who dissent from their point of view.  Open-mindedness requires considerable deliberate effort, or diligence.  That’s why I call open-mindedness an achievement.</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11</a:t>
            </a:fld>
            <a:endParaRPr lang="en-US"/>
          </a:p>
        </p:txBody>
      </p:sp>
    </p:spTree>
    <p:extLst>
      <p:ext uri="{BB962C8B-B14F-4D97-AF65-F5344CB8AC3E}">
        <p14:creationId xmlns:p14="http://schemas.microsoft.com/office/powerpoint/2010/main" val="1076113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Moving to the next idea, the most influential philosopher on open-mindedness is William Hare, who is, as far as I can tell, the first to write book-length arguments for open-mindedness as an educational ideal.  Here is Hare’s definition of open-mindedness:  “Open-mindedness involves a willingness to form and revise one’s views as impartially and as objectively as possible in light of available evidence and argument” (</a:t>
            </a:r>
            <a:r>
              <a:rPr lang="en-US" sz="1200" b="0" i="1" u="none" strike="noStrike" kern="1200" dirty="0">
                <a:solidFill>
                  <a:schemeClr val="tx1"/>
                </a:solidFill>
                <a:effectLst/>
                <a:latin typeface="+mn-lt"/>
                <a:ea typeface="+mn-ea"/>
                <a:cs typeface="+mn-cs"/>
              </a:rPr>
              <a:t>In </a:t>
            </a:r>
            <a:r>
              <a:rPr lang="en-US" sz="1200" b="0" i="1" u="none" strike="noStrike" kern="1200" dirty="0" err="1">
                <a:solidFill>
                  <a:schemeClr val="tx1"/>
                </a:solidFill>
                <a:effectLst/>
                <a:latin typeface="+mn-lt"/>
                <a:ea typeface="+mn-ea"/>
                <a:cs typeface="+mn-cs"/>
              </a:rPr>
              <a:t>Defence</a:t>
            </a:r>
            <a:r>
              <a:rPr lang="en-US" sz="1200" b="0" i="1" u="none" strike="noStrike" kern="1200" dirty="0">
                <a:solidFill>
                  <a:schemeClr val="tx1"/>
                </a:solidFill>
                <a:effectLst/>
                <a:latin typeface="+mn-lt"/>
                <a:ea typeface="+mn-ea"/>
                <a:cs typeface="+mn-cs"/>
              </a:rPr>
              <a:t> of Open-mindedness</a:t>
            </a:r>
            <a:r>
              <a:rPr lang="en-US" sz="1200" b="0" i="0" u="none" strike="noStrike" kern="1200" dirty="0">
                <a:solidFill>
                  <a:schemeClr val="tx1"/>
                </a:solidFill>
                <a:effectLst/>
                <a:latin typeface="+mn-lt"/>
                <a:ea typeface="+mn-ea"/>
                <a:cs typeface="+mn-cs"/>
              </a:rPr>
              <a:t>, p. 3).  This is one of the areas in which Hare has made such an impact on this field of research:  for so many voices in the conversation, open-mindedness means taking </a:t>
            </a:r>
            <a:r>
              <a:rPr lang="en-US" sz="1200" b="0" i="1" u="none" strike="noStrike" kern="1200" dirty="0">
                <a:solidFill>
                  <a:schemeClr val="tx1"/>
                </a:solidFill>
                <a:effectLst/>
                <a:latin typeface="+mn-lt"/>
                <a:ea typeface="+mn-ea"/>
                <a:cs typeface="+mn-cs"/>
              </a:rPr>
              <a:t>evidence</a:t>
            </a:r>
            <a:r>
              <a:rPr lang="en-US" sz="1200" b="0" i="0" u="none" strike="noStrike" kern="1200" dirty="0">
                <a:solidFill>
                  <a:schemeClr val="tx1"/>
                </a:solidFill>
                <a:effectLst/>
                <a:latin typeface="+mn-lt"/>
                <a:ea typeface="+mn-ea"/>
                <a:cs typeface="+mn-cs"/>
              </a:rPr>
              <a:t> and </a:t>
            </a:r>
            <a:r>
              <a:rPr lang="en-US" sz="1200" b="0" i="1" u="none" strike="noStrike" kern="1200" dirty="0">
                <a:solidFill>
                  <a:schemeClr val="tx1"/>
                </a:solidFill>
                <a:effectLst/>
                <a:latin typeface="+mn-lt"/>
                <a:ea typeface="+mn-ea"/>
                <a:cs typeface="+mn-cs"/>
              </a:rPr>
              <a:t>argument</a:t>
            </a:r>
            <a:r>
              <a:rPr lang="en-US" sz="1200" b="0" i="0" u="none" strike="noStrike" kern="1200" dirty="0">
                <a:solidFill>
                  <a:schemeClr val="tx1"/>
                </a:solidFill>
                <a:effectLst/>
                <a:latin typeface="+mn-lt"/>
                <a:ea typeface="+mn-ea"/>
                <a:cs typeface="+mn-cs"/>
              </a:rPr>
              <a:t> seriously, even when it is tempting to dismiss inconvenient counterarguments.  This emphasis on evidence and argument was one of the reasons that I first considered open-mindedness as an ideal that should be guiding our work in information literacy.  After all, evidence and argument is what research is all about.</a:t>
            </a:r>
            <a:endParaRPr lang="en-US" b="0" dirty="0">
              <a:effectLst/>
            </a:endParaRPr>
          </a:p>
          <a:p>
            <a:pPr rtl="0"/>
            <a:r>
              <a:rPr lang="en-US" sz="1200" b="0" i="0" u="none" strike="noStrike" kern="1200" dirty="0">
                <a:solidFill>
                  <a:schemeClr val="tx1"/>
                </a:solidFill>
                <a:effectLst/>
                <a:latin typeface="+mn-lt"/>
                <a:ea typeface="+mn-ea"/>
                <a:cs typeface="+mn-cs"/>
              </a:rPr>
              <a:t>Hare does not believe that holding certain beliefs makes one open-minded or closed-minded.  What matters more is the process that one undertakes in forming one’s beliefs.  For example, some may think that support for withdrawing from international climate agreements is a closed-minded belief.  For Hare, it’s not the </a:t>
            </a:r>
            <a:r>
              <a:rPr lang="en-US" sz="1200" b="0" i="1" u="none" strike="noStrike" kern="1200" dirty="0">
                <a:solidFill>
                  <a:schemeClr val="tx1"/>
                </a:solidFill>
                <a:effectLst/>
                <a:latin typeface="+mn-lt"/>
                <a:ea typeface="+mn-ea"/>
                <a:cs typeface="+mn-cs"/>
              </a:rPr>
              <a:t>content</a:t>
            </a:r>
            <a:r>
              <a:rPr lang="en-US" sz="1200" b="0" i="0" u="none" strike="noStrike" kern="1200" dirty="0">
                <a:solidFill>
                  <a:schemeClr val="tx1"/>
                </a:solidFill>
                <a:effectLst/>
                <a:latin typeface="+mn-lt"/>
                <a:ea typeface="+mn-ea"/>
                <a:cs typeface="+mn-cs"/>
              </a:rPr>
              <a:t> of the belief that makes it open-minded or closed-minded.  Instead, it’s a matter of </a:t>
            </a:r>
            <a:r>
              <a:rPr lang="en-US" sz="1200" b="0" i="1" u="none" strike="noStrike" kern="1200" dirty="0">
                <a:solidFill>
                  <a:schemeClr val="tx1"/>
                </a:solidFill>
                <a:effectLst/>
                <a:latin typeface="+mn-lt"/>
                <a:ea typeface="+mn-ea"/>
                <a:cs typeface="+mn-cs"/>
              </a:rPr>
              <a:t>how</a:t>
            </a:r>
            <a:r>
              <a:rPr lang="en-US" sz="1200" b="0" i="0" u="none" strike="noStrike" kern="1200" dirty="0">
                <a:solidFill>
                  <a:schemeClr val="tx1"/>
                </a:solidFill>
                <a:effectLst/>
                <a:latin typeface="+mn-lt"/>
                <a:ea typeface="+mn-ea"/>
                <a:cs typeface="+mn-cs"/>
              </a:rPr>
              <a:t> one arrives at the belief, or how one stays with the belief.  Is the believer entertaining those questions about whether their grasp is as clear as it could be?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13</a:t>
            </a:fld>
            <a:endParaRPr lang="en-US"/>
          </a:p>
        </p:txBody>
      </p:sp>
    </p:spTree>
    <p:extLst>
      <p:ext uri="{BB962C8B-B14F-4D97-AF65-F5344CB8AC3E}">
        <p14:creationId xmlns:p14="http://schemas.microsoft.com/office/powerpoint/2010/main" val="3991774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Hare also points out that open-mindedness requires something sufficiently questionable to be open-minded about.  To use one of Hare’s examples, it makes no sense for an innocent person to say, “I’m keeping an open mind about whether I am innocent or guilty” (Hare, </a:t>
            </a:r>
            <a:r>
              <a:rPr lang="en-US" sz="1200" b="0" i="1" u="none" strike="noStrike" kern="1200" dirty="0">
                <a:solidFill>
                  <a:schemeClr val="tx1"/>
                </a:solidFill>
                <a:effectLst/>
                <a:latin typeface="+mn-lt"/>
                <a:ea typeface="+mn-ea"/>
                <a:cs typeface="+mn-cs"/>
              </a:rPr>
              <a:t>Open-mindedness and Education</a:t>
            </a:r>
            <a:r>
              <a:rPr lang="en-US" sz="1200" b="0" i="0" u="none" strike="noStrike" kern="1200" dirty="0">
                <a:solidFill>
                  <a:schemeClr val="tx1"/>
                </a:solidFill>
                <a:effectLst/>
                <a:latin typeface="+mn-lt"/>
                <a:ea typeface="+mn-ea"/>
                <a:cs typeface="+mn-cs"/>
              </a:rPr>
              <a:t>, p. 19).  In most cases, innocent people know they have not committed the deeds they have been accused of.  </a:t>
            </a:r>
            <a:endParaRPr lang="en-US" b="0" dirty="0">
              <a:effectLst/>
            </a:endParaRPr>
          </a:p>
          <a:p>
            <a:pPr rtl="0"/>
            <a:r>
              <a:rPr lang="en-US" sz="1200" b="0" i="0" u="none" strike="noStrike" kern="1200" dirty="0">
                <a:solidFill>
                  <a:schemeClr val="tx1"/>
                </a:solidFill>
                <a:effectLst/>
                <a:latin typeface="+mn-lt"/>
                <a:ea typeface="+mn-ea"/>
                <a:cs typeface="+mn-cs"/>
              </a:rPr>
              <a:t>But Hare maintains that it is possible to be open-minded about things that are questionable in principle, even when there doesn’t appear to be a serious challenge.  For example, a biologist might be willing to undertake an open-minded examination of theories about the origins of intelligent life but still feel strongly that the theory of evolution is the most viable possibility.</a:t>
            </a:r>
            <a:endParaRPr lang="en-US" b="0" dirty="0">
              <a:effectLst/>
            </a:endParaRPr>
          </a:p>
          <a:p>
            <a:r>
              <a:rPr lang="en-US" sz="1200" b="0" i="0" u="none" strike="noStrike" kern="1200" dirty="0">
                <a:solidFill>
                  <a:schemeClr val="tx1"/>
                </a:solidFill>
                <a:effectLst/>
                <a:latin typeface="+mn-lt"/>
                <a:ea typeface="+mn-ea"/>
                <a:cs typeface="+mn-cs"/>
              </a:rPr>
              <a:t>Hare’s requirement that open-mindedness only applies to beliefs that can be meaningfully called into question is another point where open-mindedness connects with information literacy, particularly the frame “Research is Inquiry” from the </a:t>
            </a:r>
            <a:r>
              <a:rPr lang="en-US" sz="1200" b="0" i="1" u="none" strike="noStrike" kern="1200" dirty="0">
                <a:solidFill>
                  <a:schemeClr val="tx1"/>
                </a:solidFill>
                <a:effectLst/>
                <a:latin typeface="+mn-lt"/>
                <a:ea typeface="+mn-ea"/>
                <a:cs typeface="+mn-cs"/>
              </a:rPr>
              <a:t>ACRL Framework</a:t>
            </a:r>
            <a:r>
              <a:rPr lang="en-US" sz="1200" b="0" i="0" u="none" strike="noStrike" kern="1200" dirty="0">
                <a:solidFill>
                  <a:schemeClr val="tx1"/>
                </a:solidFill>
                <a:effectLst/>
                <a:latin typeface="+mn-lt"/>
                <a:ea typeface="+mn-ea"/>
                <a:cs typeface="+mn-cs"/>
              </a:rPr>
              <a:t>.  In my experience, it’s an area where many of the students and instructors I work with struggle significantly.  How many of you have worked with a student who asked for help finding an opposing viewpoint so that the student can refute it in their paper?  If we had better language for conveying the point of research, maybe this question wouldn’t come up so often, at least not in this conclusion-driven sort of way.  This is one of the areas where time spent examining the idea of open-mindedness can help students develop a more authentic sense of what research is about.</a:t>
            </a: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14</a:t>
            </a:fld>
            <a:endParaRPr lang="en-US"/>
          </a:p>
        </p:txBody>
      </p:sp>
    </p:spTree>
    <p:extLst>
      <p:ext uri="{BB962C8B-B14F-4D97-AF65-F5344CB8AC3E}">
        <p14:creationId xmlns:p14="http://schemas.microsoft.com/office/powerpoint/2010/main" val="89041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The final element of the threshold concept that I want to discuss today is the idea that open-mindedness is at its best when it is motivated by the loving pursuit of truth.  Why would I put the L-word in a threshold concept for information literacy?</a:t>
            </a:r>
            <a:endParaRPr lang="en-US" b="0" dirty="0">
              <a:effectLst/>
            </a:endParaRPr>
          </a:p>
          <a:p>
            <a:pPr rtl="0"/>
            <a:r>
              <a:rPr lang="en-US" sz="1200" b="0" i="0" u="none" strike="noStrike" kern="1200" dirty="0">
                <a:solidFill>
                  <a:schemeClr val="tx1"/>
                </a:solidFill>
                <a:effectLst/>
                <a:latin typeface="+mn-lt"/>
                <a:ea typeface="+mn-ea"/>
                <a:cs typeface="+mn-cs"/>
              </a:rPr>
              <a:t>As I see it, there are three likely motivations for one to aspire to open-mindedness:  fairness, fear, and love.  Let’s start with fairness.  Maybe because of one’s occupation or because of one’s political beliefs, one feels the obligation to give dissenting views a fair hearing.  I have seen arguments from writers coming out of the classical liberal tradition about how giving all parties a free and fair hearing is essential for a society to develop new knowledge, or that the liberal ideal of free speech implies an obligation to listen to all parties.  I am sympathetic to these arguments, but I also have to admit that it’s hard to get very excited about fairness unless you strongly identify with those who are being treated unfairly.  Fairness doesn’t provide much fuel for the fire that drives research.  I would wager that a lot of </a:t>
            </a:r>
            <a:r>
              <a:rPr lang="en-US" sz="1200" b="0" i="1" u="none" strike="noStrike" kern="1200" dirty="0">
                <a:solidFill>
                  <a:schemeClr val="tx1"/>
                </a:solidFill>
                <a:effectLst/>
                <a:latin typeface="+mn-lt"/>
                <a:ea typeface="+mn-ea"/>
                <a:cs typeface="+mn-cs"/>
              </a:rPr>
              <a:t>pro forma</a:t>
            </a:r>
            <a:r>
              <a:rPr lang="en-US" sz="1200" b="0" i="0" u="none" strike="noStrike" kern="1200" dirty="0">
                <a:solidFill>
                  <a:schemeClr val="tx1"/>
                </a:solidFill>
                <a:effectLst/>
                <a:latin typeface="+mn-lt"/>
                <a:ea typeface="+mn-ea"/>
                <a:cs typeface="+mn-cs"/>
              </a:rPr>
              <a:t> research has been done in the name of fairness, and I want my students to have a more authentic, fulfilling research experience.</a:t>
            </a:r>
            <a:endParaRPr lang="en-US" b="0" dirty="0">
              <a:effectLst/>
            </a:endParaRPr>
          </a:p>
          <a:p>
            <a:pPr rtl="0"/>
            <a:r>
              <a:rPr lang="en-US" sz="1200" b="0" i="0" u="none" strike="noStrike" kern="1200" dirty="0">
                <a:solidFill>
                  <a:schemeClr val="tx1"/>
                </a:solidFill>
                <a:effectLst/>
                <a:latin typeface="+mn-lt"/>
                <a:ea typeface="+mn-ea"/>
                <a:cs typeface="+mn-cs"/>
              </a:rPr>
              <a:t>Another possible motivator for open-mindedness is fear, specifically, fear of forming a flawed opinion on a question, especially when that flaw might have been avoided if the learner had taken other points of view more seriously.  I imagine that this sort of fear motivates a lot of surgeons and bridge engineers to be open-mindedly thorough in the research that informs their work, and that’s a very good thing.  The stakes are too high to allow for an avoidable error in judgment, so these professionals have to be open to considering every foreseeable possibility.  Some students look at research the same way, especially students who experience severe insecurity when it comes to their grade point average.  While fear of error might lead to very thorough research, I worry that my fear-driven students are missing out on an important part of the research experience, unless…</a:t>
            </a:r>
            <a:endParaRPr lang="en-US" b="0" dirty="0">
              <a:effectLst/>
            </a:endParaRPr>
          </a:p>
          <a:p>
            <a:pPr rtl="0"/>
            <a:r>
              <a:rPr lang="en-US" sz="1200" b="0" i="0" u="none" strike="noStrike" kern="1200" dirty="0">
                <a:solidFill>
                  <a:schemeClr val="tx1"/>
                </a:solidFill>
                <a:effectLst/>
                <a:latin typeface="+mn-lt"/>
                <a:ea typeface="+mn-ea"/>
                <a:cs typeface="+mn-cs"/>
              </a:rPr>
              <a:t>....Unless the student’s fear-driven research serendipitously brings the student into contact with subject matter that they eventually find that they </a:t>
            </a:r>
            <a:r>
              <a:rPr lang="en-US" sz="1200" b="0" i="1" u="none" strike="noStrike" kern="1200" dirty="0">
                <a:solidFill>
                  <a:schemeClr val="tx1"/>
                </a:solidFill>
                <a:effectLst/>
                <a:latin typeface="+mn-lt"/>
                <a:ea typeface="+mn-ea"/>
                <a:cs typeface="+mn-cs"/>
              </a:rPr>
              <a:t>love </a:t>
            </a:r>
            <a:r>
              <a:rPr lang="en-US" sz="1200" b="0" i="0" u="none" strike="noStrike" kern="1200" dirty="0">
                <a:solidFill>
                  <a:schemeClr val="tx1"/>
                </a:solidFill>
                <a:effectLst/>
                <a:latin typeface="+mn-lt"/>
                <a:ea typeface="+mn-ea"/>
                <a:cs typeface="+mn-cs"/>
              </a:rPr>
              <a:t>learning about.</a:t>
            </a:r>
            <a:endParaRPr lang="en-US" b="0" dirty="0">
              <a:effectLst/>
            </a:endParaRPr>
          </a:p>
          <a:p>
            <a:r>
              <a:rPr lang="en-US" sz="1200" b="0" i="0" u="none" strike="noStrike" kern="1200" dirty="0">
                <a:solidFill>
                  <a:schemeClr val="tx1"/>
                </a:solidFill>
                <a:effectLst/>
                <a:latin typeface="+mn-lt"/>
                <a:ea typeface="+mn-ea"/>
                <a:cs typeface="+mn-cs"/>
              </a:rPr>
              <a:t>The connection between love and learning goes back at least as far as Plato, who viewed </a:t>
            </a:r>
            <a:r>
              <a:rPr lang="en-US" sz="1200" b="0" i="1" u="none" strike="noStrike" kern="1200" dirty="0" err="1">
                <a:solidFill>
                  <a:schemeClr val="tx1"/>
                </a:solidFill>
                <a:effectLst/>
                <a:latin typeface="+mn-lt"/>
                <a:ea typeface="+mn-ea"/>
                <a:cs typeface="+mn-cs"/>
              </a:rPr>
              <a:t>eros</a:t>
            </a:r>
            <a:r>
              <a:rPr lang="en-US" sz="1200" b="0" i="1" u="none" strike="noStrike"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as the desire for knowledge that draws you out of your complacency with what you already know. </a:t>
            </a: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15</a:t>
            </a:fld>
            <a:endParaRPr lang="en-US"/>
          </a:p>
        </p:txBody>
      </p:sp>
    </p:spTree>
    <p:extLst>
      <p:ext uri="{BB962C8B-B14F-4D97-AF65-F5344CB8AC3E}">
        <p14:creationId xmlns:p14="http://schemas.microsoft.com/office/powerpoint/2010/main" val="3104938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In writing about </a:t>
            </a:r>
            <a:r>
              <a:rPr lang="en-US" sz="1200" b="0" i="1" u="none" strike="noStrike" kern="1200" dirty="0" err="1">
                <a:solidFill>
                  <a:schemeClr val="tx1"/>
                </a:solidFill>
                <a:effectLst/>
                <a:latin typeface="+mn-lt"/>
                <a:ea typeface="+mn-ea"/>
                <a:cs typeface="+mn-cs"/>
              </a:rPr>
              <a:t>eros</a:t>
            </a:r>
            <a:r>
              <a:rPr lang="en-US" sz="1200" b="0" i="0" u="none" strike="noStrike" kern="1200" dirty="0">
                <a:solidFill>
                  <a:schemeClr val="tx1"/>
                </a:solidFill>
                <a:effectLst/>
                <a:latin typeface="+mn-lt"/>
                <a:ea typeface="+mn-ea"/>
                <a:cs typeface="+mn-cs"/>
              </a:rPr>
              <a:t> in Plato’s </a:t>
            </a:r>
            <a:r>
              <a:rPr lang="en-US" sz="1200" b="0" i="1" u="none" strike="noStrike" kern="1200" dirty="0">
                <a:solidFill>
                  <a:schemeClr val="tx1"/>
                </a:solidFill>
                <a:effectLst/>
                <a:latin typeface="+mn-lt"/>
                <a:ea typeface="+mn-ea"/>
                <a:cs typeface="+mn-cs"/>
              </a:rPr>
              <a:t>Republic</a:t>
            </a:r>
            <a:r>
              <a:rPr lang="en-US" sz="1200" b="0" i="0" u="none" strike="noStrike" kern="1200" dirty="0">
                <a:solidFill>
                  <a:schemeClr val="tx1"/>
                </a:solidFill>
                <a:effectLst/>
                <a:latin typeface="+mn-lt"/>
                <a:ea typeface="+mn-ea"/>
                <a:cs typeface="+mn-cs"/>
              </a:rPr>
              <a:t>, Allan Bloom gives us this wonderful passage:</a:t>
            </a:r>
            <a:endParaRPr lang="en-US" b="0" dirty="0">
              <a:effectLst/>
            </a:endParaRPr>
          </a:p>
          <a:p>
            <a:pPr rtl="0"/>
            <a:r>
              <a:rPr lang="en-US" sz="1200" b="0" i="0" u="none" strike="noStrike" kern="1200" dirty="0">
                <a:solidFill>
                  <a:schemeClr val="tx1"/>
                </a:solidFill>
                <a:effectLst/>
                <a:latin typeface="+mn-lt"/>
                <a:ea typeface="+mn-ea"/>
                <a:cs typeface="+mn-cs"/>
              </a:rPr>
              <a:t>The philosopher [the lover of wisdom] learns as other men love -- simply because it seems good and an end in itself; as a matter of fact, learning is an erotic activity for him.  Love of learning is another expression of man’s </a:t>
            </a:r>
            <a:r>
              <a:rPr lang="en-US" sz="1200" b="0" i="1" u="none" strike="noStrike" kern="1200" dirty="0" err="1">
                <a:solidFill>
                  <a:schemeClr val="tx1"/>
                </a:solidFill>
                <a:effectLst/>
                <a:latin typeface="+mn-lt"/>
                <a:ea typeface="+mn-ea"/>
                <a:cs typeface="+mn-cs"/>
              </a:rPr>
              <a:t>eros</a:t>
            </a:r>
            <a:r>
              <a:rPr lang="en-US" sz="1200" b="0" i="0" u="none" strike="noStrike" kern="1200" dirty="0">
                <a:solidFill>
                  <a:schemeClr val="tx1"/>
                </a:solidFill>
                <a:effectLst/>
                <a:latin typeface="+mn-lt"/>
                <a:ea typeface="+mn-ea"/>
                <a:cs typeface="+mn-cs"/>
              </a:rPr>
              <a:t>, of his longing for completeness.  Such a man wants to know everything, aware that no part can be understood without being considered in relation to the whole.  He is the man who can preserve his disinterestedness even in the difficult human questions which concern him most immediately, because he is more attracted by clarity than life, satisfaction of desire, or honor. (Bloom, “Interpretive Essay,” </a:t>
            </a:r>
            <a:r>
              <a:rPr lang="en-US" sz="1200" b="0" i="1" u="none" strike="noStrike" kern="1200" dirty="0">
                <a:solidFill>
                  <a:schemeClr val="tx1"/>
                </a:solidFill>
                <a:effectLst/>
                <a:latin typeface="+mn-lt"/>
                <a:ea typeface="+mn-ea"/>
                <a:cs typeface="+mn-cs"/>
              </a:rPr>
              <a:t>Republic</a:t>
            </a:r>
            <a:r>
              <a:rPr lang="en-US" sz="1200" b="0" i="0" u="none" strike="noStrike" kern="1200" dirty="0">
                <a:solidFill>
                  <a:schemeClr val="tx1"/>
                </a:solidFill>
                <a:effectLst/>
                <a:latin typeface="+mn-lt"/>
                <a:ea typeface="+mn-ea"/>
                <a:cs typeface="+mn-cs"/>
              </a:rPr>
              <a:t>, p. 393.</a:t>
            </a:r>
            <a:endParaRPr lang="en-US" b="0" dirty="0">
              <a:effectLst/>
            </a:endParaRPr>
          </a:p>
          <a:p>
            <a:pPr rtl="0"/>
            <a:r>
              <a:rPr lang="en-US" sz="1200" b="0" i="0" u="none" strike="noStrike" kern="1200" dirty="0">
                <a:solidFill>
                  <a:schemeClr val="tx1"/>
                </a:solidFill>
                <a:effectLst/>
                <a:latin typeface="+mn-lt"/>
                <a:ea typeface="+mn-ea"/>
                <a:cs typeface="+mn-cs"/>
              </a:rPr>
              <a:t>In describing the Platonic lover of wisdom, Bloom has given us a picture of the open-minded researcher who is so in love with their subject matter that they don’t want to miss out on anything.  Love motivates the openness.</a:t>
            </a:r>
            <a:endParaRPr lang="en-US" b="0" dirty="0">
              <a:effectLst/>
            </a:endParaRPr>
          </a:p>
          <a:p>
            <a:pPr rtl="0"/>
            <a:r>
              <a:rPr lang="en-US" sz="1200" b="0" i="0" u="none" strike="noStrike" kern="1200" dirty="0">
                <a:solidFill>
                  <a:schemeClr val="tx1"/>
                </a:solidFill>
                <a:effectLst/>
                <a:latin typeface="+mn-lt"/>
                <a:ea typeface="+mn-ea"/>
                <a:cs typeface="+mn-cs"/>
              </a:rPr>
              <a:t>Some version of this love for learning is what I want for my students.  It may not happen in their first-year English class, but I want to start laying the foundation for it in my first-year English classes.  And I definitely don’t want to do anything that would get in the way of a student falling in love with the subject matter of their research.  That is why I propose that we consider open-mindedness as a guiding ideal for information literacy.</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16</a:t>
            </a:fld>
            <a:endParaRPr lang="en-US"/>
          </a:p>
        </p:txBody>
      </p:sp>
    </p:spTree>
    <p:extLst>
      <p:ext uri="{BB962C8B-B14F-4D97-AF65-F5344CB8AC3E}">
        <p14:creationId xmlns:p14="http://schemas.microsoft.com/office/powerpoint/2010/main" val="161272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Moving ahead to the last question, how does “Open-mindedness is an achievement” fit with Meyer and Land’s criteria for threshold concepts?  In their seminal essay about threshold concepts, Meyer and Land provide five (mostly) essential characteristics of threshold concepts (Meyer and Land, “Threshold Concepts and Troublesome Knowledge”).  I say “mostly” because Meyer and Land throw in a few “</a:t>
            </a:r>
            <a:r>
              <a:rPr lang="en-US" sz="1200" b="0" i="0" u="none" strike="noStrike" kern="1200" dirty="0" err="1">
                <a:solidFill>
                  <a:schemeClr val="tx1"/>
                </a:solidFill>
                <a:effectLst/>
                <a:latin typeface="+mn-lt"/>
                <a:ea typeface="+mn-ea"/>
                <a:cs typeface="+mn-cs"/>
              </a:rPr>
              <a:t>probablies</a:t>
            </a:r>
            <a:r>
              <a:rPr lang="en-US" sz="1200" b="0" i="0" u="none" strike="noStrike" kern="1200" dirty="0">
                <a:solidFill>
                  <a:schemeClr val="tx1"/>
                </a:solidFill>
                <a:effectLst/>
                <a:latin typeface="+mn-lt"/>
                <a:ea typeface="+mn-ea"/>
                <a:cs typeface="+mn-cs"/>
              </a:rPr>
              <a:t>” and “in most cases” in talking about some of the characteristics, and that will make a difference for our discussion.</a:t>
            </a:r>
            <a:endParaRPr lang="en-US" b="0" dirty="0">
              <a:effectLst/>
            </a:endParaRPr>
          </a:p>
          <a:p>
            <a:pPr rtl="0"/>
            <a:r>
              <a:rPr lang="en-US" sz="1200" b="0" i="0" u="none" strike="noStrike" kern="1200" dirty="0">
                <a:solidFill>
                  <a:schemeClr val="tx1"/>
                </a:solidFill>
                <a:effectLst/>
                <a:latin typeface="+mn-lt"/>
                <a:ea typeface="+mn-ea"/>
                <a:cs typeface="+mn-cs"/>
              </a:rPr>
              <a:t>For Meyer and Land, threshold concepts are </a:t>
            </a:r>
            <a:r>
              <a:rPr lang="en-US" sz="1200" b="0" i="1" u="none" strike="noStrike" kern="1200" dirty="0">
                <a:solidFill>
                  <a:schemeClr val="tx1"/>
                </a:solidFill>
                <a:effectLst/>
                <a:latin typeface="+mn-lt"/>
                <a:ea typeface="+mn-ea"/>
                <a:cs typeface="+mn-cs"/>
              </a:rPr>
              <a:t>transformative</a:t>
            </a:r>
            <a:r>
              <a:rPr lang="en-US" sz="1200" b="0" i="0" u="none" strike="noStrike" kern="1200" dirty="0">
                <a:solidFill>
                  <a:schemeClr val="tx1"/>
                </a:solidFill>
                <a:effectLst/>
                <a:latin typeface="+mn-lt"/>
                <a:ea typeface="+mn-ea"/>
                <a:cs typeface="+mn-cs"/>
              </a:rPr>
              <a:t>.  Understanding a threshold concept makes a qualitative change in how the student thinks about the subject.  The result of this understanding is “to occasion a significant shift in the perception of a subject” (p. 4).  </a:t>
            </a:r>
            <a:endParaRPr lang="en-US" b="0" dirty="0">
              <a:effectLst/>
            </a:endParaRPr>
          </a:p>
          <a:p>
            <a:pPr rtl="0"/>
            <a:r>
              <a:rPr lang="en-US" sz="1200" b="0" i="0" u="none" strike="noStrike" kern="1200" dirty="0">
                <a:solidFill>
                  <a:schemeClr val="tx1"/>
                </a:solidFill>
                <a:effectLst/>
                <a:latin typeface="+mn-lt"/>
                <a:ea typeface="+mn-ea"/>
                <a:cs typeface="+mn-cs"/>
              </a:rPr>
              <a:t>Is “open-mindedness is an achievement” transformative in this way?  In some respects, this is an empirical question that I don't have the answer to.  To find out, I would have to interview students about their experiences with this sort of instruction, but we are not that far along yet.  Instead, we are still imagining what open-mindedness in information literacy would look like and deciding whether this is a thing worth trying.  But even in these early stages, I think we can say that reflection on the ideal of open-mindedness is likely to make a significant difference in students’ understanding of research.  Open-mindedness introduces the idea that the researcher’s mindset can make a difference in the outcomes of their investigation, and it makes it clear that exercising the best mindset for learning will take considerable effort.  Both of these considerations are likely to change the way students look at the challenge posed by a question that requires research.  </a:t>
            </a:r>
            <a:endParaRPr lang="en-US" b="0" dirty="0">
              <a:effectLst/>
            </a:endParaRPr>
          </a:p>
          <a:p>
            <a:pPr rtl="0"/>
            <a:r>
              <a:rPr lang="en-US" sz="1200" b="0" i="0" u="none" strike="noStrike" kern="1200" dirty="0">
                <a:solidFill>
                  <a:schemeClr val="tx1"/>
                </a:solidFill>
                <a:effectLst/>
                <a:latin typeface="+mn-lt"/>
                <a:ea typeface="+mn-ea"/>
                <a:cs typeface="+mn-cs"/>
              </a:rPr>
              <a:t>Reflecting on open-mindedness is likely to make a big difference in the library instructor’s job too -- as contemplation of open-mindedness takes us a long way from keyword searching and criteria for evaluating sources.  Bringing open-mindedness into information literacy in an explicit way would significantly shift information literacy from being about the strategic use of information for research purposes to being about how </a:t>
            </a:r>
            <a:r>
              <a:rPr lang="en-US" sz="1200" b="0" i="1" u="none" strike="noStrike" kern="1200" dirty="0">
                <a:solidFill>
                  <a:schemeClr val="tx1"/>
                </a:solidFill>
                <a:effectLst/>
                <a:latin typeface="+mn-lt"/>
                <a:ea typeface="+mn-ea"/>
                <a:cs typeface="+mn-cs"/>
              </a:rPr>
              <a:t>people</a:t>
            </a:r>
            <a:r>
              <a:rPr lang="en-US" sz="1200" b="0" i="0" u="none" strike="noStrike" kern="1200" dirty="0">
                <a:solidFill>
                  <a:schemeClr val="tx1"/>
                </a:solidFill>
                <a:effectLst/>
                <a:latin typeface="+mn-lt"/>
                <a:ea typeface="+mn-ea"/>
                <a:cs typeface="+mn-cs"/>
              </a:rPr>
              <a:t> use information to learn.  In other words, the researcher would get some time in the foreground, which opens up a new set of possibilities for a metacognitive examination of the motives that drive one’s research choices.</a:t>
            </a:r>
            <a:endParaRPr lang="en-US" b="0" dirty="0">
              <a:effectLst/>
            </a:endParaRPr>
          </a:p>
          <a:p>
            <a:pPr rtl="0"/>
            <a:r>
              <a:rPr lang="en-US" sz="1200" b="0" i="0" u="none" strike="noStrike" kern="1200" dirty="0">
                <a:solidFill>
                  <a:schemeClr val="tx1"/>
                </a:solidFill>
                <a:effectLst/>
                <a:latin typeface="+mn-lt"/>
                <a:ea typeface="+mn-ea"/>
                <a:cs typeface="+mn-cs"/>
              </a:rPr>
              <a:t>Meyer and Land also say that threshold concepts are </a:t>
            </a:r>
            <a:r>
              <a:rPr lang="en-US" sz="1200" b="0" i="1" u="none" strike="noStrike" kern="1200" dirty="0">
                <a:solidFill>
                  <a:schemeClr val="tx1"/>
                </a:solidFill>
                <a:effectLst/>
                <a:latin typeface="+mn-lt"/>
                <a:ea typeface="+mn-ea"/>
                <a:cs typeface="+mn-cs"/>
              </a:rPr>
              <a:t>irreversible</a:t>
            </a:r>
            <a:r>
              <a:rPr lang="en-US" sz="1200" b="0" i="0" u="none" strike="noStrike" kern="1200" dirty="0">
                <a:solidFill>
                  <a:schemeClr val="tx1"/>
                </a:solidFill>
                <a:effectLst/>
                <a:latin typeface="+mn-lt"/>
                <a:ea typeface="+mn-ea"/>
                <a:cs typeface="+mn-cs"/>
              </a:rPr>
              <a:t>:  once you comprehend them, you can’t just forget them and go back to thinking about the subject matter the way you did previously.  This is part of what makes threshold concepts difficult to teach.  Once a threshold concept has woven its way into an expert’s understanding of their discipline, it is hard for the expert to understand the point of view of the student who hasn’t yet had their perspective remodeled by these transformative ideas.</a:t>
            </a:r>
            <a:endParaRPr lang="en-US" b="0" dirty="0">
              <a:effectLst/>
            </a:endParaRPr>
          </a:p>
          <a:p>
            <a:pPr rtl="0"/>
            <a:r>
              <a:rPr lang="en-US" sz="1200" b="0" i="0" u="none" strike="noStrike" kern="1200" dirty="0">
                <a:solidFill>
                  <a:schemeClr val="tx1"/>
                </a:solidFill>
                <a:effectLst/>
                <a:latin typeface="+mn-lt"/>
                <a:ea typeface="+mn-ea"/>
                <a:cs typeface="+mn-cs"/>
              </a:rPr>
              <a:t>Is “open-mindedness is an achievement” an irreversible concept?  This is also an empirical question that can only be answered by consulting with students after they have learned about it.  But irreversibility does seem like a distinct possibility.  I can say that after spending some time looking for an understanding of open-mindedness that hangs together coherently, I personally do not foresee myself lapsing back into the idea that being open-minded means remaining neutral, or that being open-minded means hanging back and letting ideas sort themselves out in a passive sort of way.  Instead, it turns out that open-mindedness demands commitment.  I expect that our students would have a similar experience.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17</a:t>
            </a:fld>
            <a:endParaRPr lang="en-US"/>
          </a:p>
        </p:txBody>
      </p:sp>
    </p:spTree>
    <p:extLst>
      <p:ext uri="{BB962C8B-B14F-4D97-AF65-F5344CB8AC3E}">
        <p14:creationId xmlns:p14="http://schemas.microsoft.com/office/powerpoint/2010/main" val="2636300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Meyer and Land also describe threshold concepts as </a:t>
            </a:r>
            <a:r>
              <a:rPr lang="en-US" sz="1200" b="0" i="1" u="none" strike="noStrike" kern="1200" dirty="0">
                <a:solidFill>
                  <a:schemeClr val="tx1"/>
                </a:solidFill>
                <a:effectLst/>
                <a:latin typeface="+mn-lt"/>
                <a:ea typeface="+mn-ea"/>
                <a:cs typeface="+mn-cs"/>
              </a:rPr>
              <a:t>integrative</a:t>
            </a:r>
            <a:r>
              <a:rPr lang="en-US" sz="1200" b="0" i="0" u="none" strike="noStrike" kern="1200" dirty="0">
                <a:solidFill>
                  <a:schemeClr val="tx1"/>
                </a:solidFill>
                <a:effectLst/>
                <a:latin typeface="+mn-lt"/>
                <a:ea typeface="+mn-ea"/>
                <a:cs typeface="+mn-cs"/>
              </a:rPr>
              <a:t>:  “that is, [the idea] expresses the previously hidden interrelatedness of something” (p. 4).  This seems relatively straightforward.  “Open-mindedness is an achievement” brings to the surface the deliberate attention that the open-minded researcher must bring to their investigation.  Successful research requires both mastery of research sources </a:t>
            </a:r>
            <a:r>
              <a:rPr lang="en-US" sz="1200" b="0" i="1" u="none" strike="noStrike" kern="1200" dirty="0">
                <a:solidFill>
                  <a:schemeClr val="tx1"/>
                </a:solidFill>
                <a:effectLst/>
                <a:latin typeface="+mn-lt"/>
                <a:ea typeface="+mn-ea"/>
                <a:cs typeface="+mn-cs"/>
              </a:rPr>
              <a:t>and</a:t>
            </a:r>
            <a:r>
              <a:rPr lang="en-US" sz="1200" b="0" i="0" u="none" strike="noStrike" kern="1200" dirty="0">
                <a:solidFill>
                  <a:schemeClr val="tx1"/>
                </a:solidFill>
                <a:effectLst/>
                <a:latin typeface="+mn-lt"/>
                <a:ea typeface="+mn-ea"/>
                <a:cs typeface="+mn-cs"/>
              </a:rPr>
              <a:t> cultivation of a research mindset.  It is not a default mindset, but it is something we can become more aware of with practice and reflection.</a:t>
            </a:r>
            <a:endParaRPr lang="en-US" b="0" dirty="0">
              <a:effectLst/>
            </a:endParaRPr>
          </a:p>
          <a:p>
            <a:pPr rtl="0"/>
            <a:r>
              <a:rPr lang="en-US" sz="1200" b="0" i="0" u="none" strike="noStrike" kern="1200" dirty="0">
                <a:solidFill>
                  <a:schemeClr val="tx1"/>
                </a:solidFill>
                <a:effectLst/>
                <a:latin typeface="+mn-lt"/>
                <a:ea typeface="+mn-ea"/>
                <a:cs typeface="+mn-cs"/>
              </a:rPr>
              <a:t>The next criterion is mysterious to me.  Meyer and Land note that threshold concepts are “Possibly often (though not necessarily always) </a:t>
            </a:r>
            <a:r>
              <a:rPr lang="en-US" sz="1200" b="0" i="1" u="none" strike="noStrike" kern="1200" dirty="0">
                <a:solidFill>
                  <a:schemeClr val="tx1"/>
                </a:solidFill>
                <a:effectLst/>
                <a:latin typeface="+mn-lt"/>
                <a:ea typeface="+mn-ea"/>
                <a:cs typeface="+mn-cs"/>
              </a:rPr>
              <a:t>bounded</a:t>
            </a:r>
            <a:r>
              <a:rPr lang="en-US" sz="1200" b="0" i="0" u="none" strike="noStrike" kern="1200" dirty="0">
                <a:solidFill>
                  <a:schemeClr val="tx1"/>
                </a:solidFill>
                <a:effectLst/>
                <a:latin typeface="+mn-lt"/>
                <a:ea typeface="+mn-ea"/>
                <a:cs typeface="+mn-cs"/>
              </a:rPr>
              <a:t> in that any conceptual space will have terminal frontiers, bordering with thresholds into new conceptual areas” (p. 4).  The research team of Townsend, Brunetti, and Hofer reasonably interpret this to mean that threshold concepts normally are concepts that arise within a discipline’s particular field of inquiry, and that not being a part of a discipline’s content can be grounds for saying that it’s not really a threshold concept (Townsend, Brunetti, and Hofer, “Threshold Concepts and Information Literacy,” p. 865).  Open-mindedness is clearly a part of the field of inquiry for philosophy and psychology.  Is it a part of the field of inquiry for information literacy?  If not, does that mean it can’t be a threshold concept for information literacy?</a:t>
            </a:r>
            <a:endParaRPr lang="en-US" b="0" dirty="0">
              <a:effectLst/>
            </a:endParaRPr>
          </a:p>
          <a:p>
            <a:pPr rtl="0"/>
            <a:r>
              <a:rPr lang="en-US" sz="1200" b="0" i="0" u="none" strike="noStrike" kern="1200" dirty="0">
                <a:solidFill>
                  <a:schemeClr val="tx1"/>
                </a:solidFill>
                <a:effectLst/>
                <a:latin typeface="+mn-lt"/>
                <a:ea typeface="+mn-ea"/>
                <a:cs typeface="+mn-cs"/>
              </a:rPr>
              <a:t>I have two things to say about this:  First, as I relayed earlier in my talk, open-mindedness is important for information literacy because researcher bias is important for information literacy, and open-mindedness expands our conceptual resources for talking about bias.  Open-mindedness is not currently a focal point for information literacy, but I have made a case that it should be.</a:t>
            </a:r>
            <a:endParaRPr lang="en-US" b="0" dirty="0">
              <a:effectLst/>
            </a:endParaRPr>
          </a:p>
          <a:p>
            <a:pPr rtl="0"/>
            <a:r>
              <a:rPr lang="en-US" sz="1200" b="0" i="0" u="none" strike="noStrike" kern="1200" dirty="0">
                <a:solidFill>
                  <a:schemeClr val="tx1"/>
                </a:solidFill>
                <a:effectLst/>
                <a:latin typeface="+mn-lt"/>
                <a:ea typeface="+mn-ea"/>
                <a:cs typeface="+mn-cs"/>
              </a:rPr>
              <a:t>Second, open-mindedness is perhaps most important for researchers who are working outside their discipline.  Experts in a discipline know that there are many voices in their field worth taking seriously, and they have methodological techniques that encourage objective research.  The non-expert researcher, on the other hand, doesn’t have these advantages, which leaves them more prone to be biased in their learning.  Open-mindedness, with its emphasis on consulting evidence and argument, can help non-expert researchers, like general education students and participants in a democracy, realize the importance of evidence for their questions and help them acknowledge those cases where there are multiple, apparently legitimate perspectives on a question.  So “open-mindedness is an achievement” is an important threshold concept for people using information to learn even when they are working outside their field of expertise or when they are not trying to master a discipline.  They are just trying to find something out.</a:t>
            </a:r>
            <a:endParaRPr lang="en-US" b="0" dirty="0">
              <a:effectLst/>
            </a:endParaRPr>
          </a:p>
          <a:p>
            <a:pPr rtl="0"/>
            <a:r>
              <a:rPr lang="en-US" sz="1200" b="0" i="0" u="none" strike="noStrike" kern="1200" dirty="0">
                <a:solidFill>
                  <a:schemeClr val="tx1"/>
                </a:solidFill>
                <a:effectLst/>
                <a:latin typeface="+mn-lt"/>
                <a:ea typeface="+mn-ea"/>
                <a:cs typeface="+mn-cs"/>
              </a:rPr>
              <a:t>Finally, Meyer and Land characterize threshold concepts as potentially (and possibly inherently) troublesome.”  Threshold concepts are not easy to grasp.  I can tell you that the sheer amount of literature on open-mindedness suggests that it is both an important concept and a slippery one.  I still have plenty to read and learn on the question.  But there is another, more urgent indicator of the troublesomeness of open-mindedness.  If you take a look at the data coming out of the Pew Research Center on polarization and media choices, it would appear that people in America really are not very good at being open-minded on matters that have a huge impact on our lives together, and that we seem to be getting worse rather than better.  It’s not the sort of thing that people just learn on their own.  And that is indeed </a:t>
            </a:r>
            <a:r>
              <a:rPr lang="en-US" sz="1200" b="0" i="1" u="none" strike="noStrike" kern="1200" dirty="0">
                <a:solidFill>
                  <a:schemeClr val="tx1"/>
                </a:solidFill>
                <a:effectLst/>
                <a:latin typeface="+mn-lt"/>
                <a:ea typeface="+mn-ea"/>
                <a:cs typeface="+mn-cs"/>
              </a:rPr>
              <a:t>troublesome</a:t>
            </a:r>
            <a:r>
              <a:rPr lang="en-US" sz="1200" b="0" i="0" u="none" strike="noStrike" kern="1200" dirty="0">
                <a:solidFill>
                  <a:schemeClr val="tx1"/>
                </a:solidFill>
                <a:effectLst/>
                <a:latin typeface="+mn-lt"/>
                <a:ea typeface="+mn-ea"/>
                <a:cs typeface="+mn-cs"/>
              </a:rPr>
              <a:t>.</a:t>
            </a:r>
            <a:endParaRPr lang="en-US" b="0" dirty="0">
              <a:effectLst/>
            </a:endParaRPr>
          </a:p>
          <a:p>
            <a:pPr rtl="0"/>
            <a:r>
              <a:rPr lang="en-US" sz="1200" b="0" i="0" u="none" strike="noStrike" kern="1200" dirty="0">
                <a:solidFill>
                  <a:schemeClr val="tx1"/>
                </a:solidFill>
                <a:effectLst/>
                <a:latin typeface="+mn-lt"/>
                <a:ea typeface="+mn-ea"/>
                <a:cs typeface="+mn-cs"/>
              </a:rPr>
              <a:t>Before we transition to Q &amp; A, I would like to close with a couple of quotes from a very influential article by Townsend, Brunetti, and Hofer.</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18</a:t>
            </a:fld>
            <a:endParaRPr lang="en-US"/>
          </a:p>
        </p:txBody>
      </p:sp>
    </p:spTree>
    <p:extLst>
      <p:ext uri="{BB962C8B-B14F-4D97-AF65-F5344CB8AC3E}">
        <p14:creationId xmlns:p14="http://schemas.microsoft.com/office/powerpoint/2010/main" val="3033891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Without their piece “Threshold Concepts and Information Literacy,” I think it’s safe to say that there would be no </a:t>
            </a:r>
            <a:r>
              <a:rPr lang="en-US" sz="1200" b="0" i="1" u="none" strike="noStrike" kern="1200" dirty="0">
                <a:solidFill>
                  <a:schemeClr val="tx1"/>
                </a:solidFill>
                <a:effectLst/>
                <a:latin typeface="+mn-lt"/>
                <a:ea typeface="+mn-ea"/>
                <a:cs typeface="+mn-cs"/>
              </a:rPr>
              <a:t>ACRL Framework</a:t>
            </a:r>
            <a:r>
              <a:rPr lang="en-US" sz="1200" b="0" i="0" u="none" strike="noStrike" kern="1200" dirty="0">
                <a:solidFill>
                  <a:schemeClr val="tx1"/>
                </a:solidFill>
                <a:effectLst/>
                <a:latin typeface="+mn-lt"/>
                <a:ea typeface="+mn-ea"/>
                <a:cs typeface="+mn-cs"/>
              </a:rPr>
              <a:t> -- it’s a big deal.  And here’s the quote:</a:t>
            </a:r>
            <a:endParaRPr lang="en-US" b="0" dirty="0">
              <a:effectLst/>
            </a:endParaRPr>
          </a:p>
          <a:p>
            <a:pPr rtl="0"/>
            <a:r>
              <a:rPr lang="en-US" sz="1200" b="0" i="0" u="none" strike="noStrike" kern="1200" dirty="0">
                <a:solidFill>
                  <a:schemeClr val="tx1"/>
                </a:solidFill>
                <a:effectLst/>
                <a:latin typeface="+mn-lt"/>
                <a:ea typeface="+mn-ea"/>
                <a:cs typeface="+mn-cs"/>
              </a:rPr>
              <a:t>It is the acknowledgment of the more complex and interesting content beneath the surface of information literacy’s lists of tasks and processes, and a simpler way to uncover and explain that complexity, that makes threshold concepts so exciting” (p. 858).</a:t>
            </a:r>
            <a:endParaRPr lang="en-US" b="0" dirty="0">
              <a:effectLst/>
            </a:endParaRPr>
          </a:p>
          <a:p>
            <a:pPr rtl="0"/>
            <a:r>
              <a:rPr lang="en-US" sz="1200" b="0" i="0" u="none" strike="noStrike" kern="1200" dirty="0">
                <a:solidFill>
                  <a:schemeClr val="tx1"/>
                </a:solidFill>
                <a:effectLst/>
                <a:latin typeface="+mn-lt"/>
                <a:ea typeface="+mn-ea"/>
                <a:cs typeface="+mn-cs"/>
              </a:rPr>
              <a:t>Acknowledgment of the complexities that learners face when working with information is at the heart of “open-mindedness is an achievement.”  Learning is not simply a matter of people rubbing up against the right information.  Learners also need to be willing to pay the right kind of attention to the questions they are exploring before meaningful learning can take place.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19</a:t>
            </a:fld>
            <a:endParaRPr lang="en-US"/>
          </a:p>
        </p:txBody>
      </p:sp>
    </p:spTree>
    <p:extLst>
      <p:ext uri="{BB962C8B-B14F-4D97-AF65-F5344CB8AC3E}">
        <p14:creationId xmlns:p14="http://schemas.microsoft.com/office/powerpoint/2010/main" val="1051257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And another quote:</a:t>
            </a:r>
            <a:endParaRPr lang="en-US" b="0" dirty="0">
              <a:effectLst/>
            </a:endParaRPr>
          </a:p>
          <a:p>
            <a:pPr rtl="0"/>
            <a:r>
              <a:rPr lang="en-US" sz="1200" b="0" i="0" u="none" strike="noStrike" kern="1200" dirty="0">
                <a:solidFill>
                  <a:schemeClr val="tx1"/>
                </a:solidFill>
                <a:effectLst/>
                <a:latin typeface="+mn-lt"/>
                <a:ea typeface="+mn-ea"/>
                <a:cs typeface="+mn-cs"/>
              </a:rPr>
              <a:t>Learning about threshold concepts encourages contemplation based on classroom experience and disciplinary knowledge.  This sparks a process of questioning, brainstorming, and theorizing about how to share big ideas that make information science exciting and worth learning about (p. 854).</a:t>
            </a:r>
            <a:endParaRPr lang="en-US" b="0" dirty="0">
              <a:effectLst/>
            </a:endParaRPr>
          </a:p>
          <a:p>
            <a:pPr rtl="0"/>
            <a:r>
              <a:rPr lang="en-US" sz="1200" b="0" i="0" u="none" strike="noStrike" kern="1200" dirty="0">
                <a:solidFill>
                  <a:schemeClr val="tx1"/>
                </a:solidFill>
                <a:effectLst/>
                <a:latin typeface="+mn-lt"/>
                <a:ea typeface="+mn-ea"/>
                <a:cs typeface="+mn-cs"/>
              </a:rPr>
              <a:t>This quote gets to what I want for this project.  I have suggested that a coherent concept of open-mindedness can serve as a guiding ideal for information literacy endeavors to teach students about the potential impacts of bias on their learning.  I feel like open-mindedness deserves to be a focal point in our discussions on how to provide an education in learning from information.  If open-mindedness does become a part of the conversation about the big ideas in information literacy, I think we could work together to help our students understand the value of open-mindedness and to cultivate a greater awareness of when they are and when they are not being open-minded.  Such an awareness is a crucial part of information literacy’s promise for developing self-directed learners.</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20</a:t>
            </a:fld>
            <a:endParaRPr lang="en-US"/>
          </a:p>
        </p:txBody>
      </p:sp>
    </p:spTree>
    <p:extLst>
      <p:ext uri="{BB962C8B-B14F-4D97-AF65-F5344CB8AC3E}">
        <p14:creationId xmlns:p14="http://schemas.microsoft.com/office/powerpoint/2010/main" val="1269771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Here’s a quick road map for our time together today.  First I want to tell you a little bit about why I am pursuing this project in the first place.  Information literacy is really rich, complex subject matter, and it seems like the more we learn, the more complex it gets.  This project is a matter of tracing out the implications of our learning and my classroom experience, and so I’ll start by relating how I arrived at this question about open-mindedness and information literacy. </a:t>
            </a:r>
            <a:endParaRPr lang="en-US" b="0" dirty="0">
              <a:effectLst/>
            </a:endParaRPr>
          </a:p>
          <a:p>
            <a:pPr rtl="0"/>
            <a:r>
              <a:rPr lang="en-US" sz="1200" b="0" i="0" u="none" strike="noStrike" kern="1200" dirty="0">
                <a:solidFill>
                  <a:schemeClr val="tx1"/>
                </a:solidFill>
                <a:effectLst/>
                <a:latin typeface="+mn-lt"/>
                <a:ea typeface="+mn-ea"/>
                <a:cs typeface="+mn-cs"/>
              </a:rPr>
              <a:t>Next, I want to talk with you about the nature of open-mindedness and why I am proposing a threshold concept about it.  This will let me share some of the sources for these ideas and why I think they are important.  The handout that I am sharing in the link in the chat box will be helpful for that.  You may need to copy and paste the link in a new tab in your browser in order to take a look at that handout.</a:t>
            </a:r>
            <a:endParaRPr lang="en-US" b="0" dirty="0">
              <a:effectLst/>
            </a:endParaRPr>
          </a:p>
          <a:p>
            <a:pPr rtl="0"/>
            <a:r>
              <a:rPr lang="en-US" sz="1200" b="0" i="0" u="none" strike="noStrike" kern="1200" dirty="0">
                <a:solidFill>
                  <a:schemeClr val="tx1"/>
                </a:solidFill>
                <a:effectLst/>
                <a:latin typeface="+mn-lt"/>
                <a:ea typeface="+mn-ea"/>
                <a:cs typeface="+mn-cs"/>
              </a:rPr>
              <a:t>After that, I will consider the concept “Open-mindedness is an achievement” in light of the criteria for threshold concepts found in the literature of higher education.  I think it’s a good fit, but threshold-concept sticklers may take issue with some parts of it, and looking at the spots where there is tension actually makes all of this a lot more interesting.  </a:t>
            </a:r>
            <a:endParaRPr lang="en-US" b="0" dirty="0">
              <a:effectLst/>
            </a:endParaRPr>
          </a:p>
          <a:p>
            <a:pPr rtl="0"/>
            <a:r>
              <a:rPr lang="en-US" sz="1200" b="0" i="0" u="none" strike="noStrike" kern="1200" dirty="0">
                <a:solidFill>
                  <a:schemeClr val="tx1"/>
                </a:solidFill>
                <a:effectLst/>
                <a:latin typeface="+mn-lt"/>
                <a:ea typeface="+mn-ea"/>
                <a:cs typeface="+mn-cs"/>
              </a:rPr>
              <a:t>As we go along, I want to share some of the big questions that I have been wrestling with as I continue the research for the project.  If you are willing, I hope that together we can stretch the limits of the chat box and discuss these questions together.</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2</a:t>
            </a:fld>
            <a:endParaRPr lang="en-US"/>
          </a:p>
        </p:txBody>
      </p:sp>
    </p:spTree>
    <p:extLst>
      <p:ext uri="{BB962C8B-B14F-4D97-AF65-F5344CB8AC3E}">
        <p14:creationId xmlns:p14="http://schemas.microsoft.com/office/powerpoint/2010/main" val="30415042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 and big thank-</a:t>
            </a:r>
            <a:r>
              <a:rPr lang="en-US" dirty="0" err="1"/>
              <a:t>yous</a:t>
            </a:r>
            <a:r>
              <a:rPr lang="en-US" dirty="0"/>
              <a:t>.</a:t>
            </a:r>
          </a:p>
        </p:txBody>
      </p:sp>
      <p:sp>
        <p:nvSpPr>
          <p:cNvPr id="4" name="Slide Number Placeholder 3"/>
          <p:cNvSpPr>
            <a:spLocks noGrp="1"/>
          </p:cNvSpPr>
          <p:nvPr>
            <p:ph type="sldNum" sz="quarter" idx="5"/>
          </p:nvPr>
        </p:nvSpPr>
        <p:spPr/>
        <p:txBody>
          <a:bodyPr/>
          <a:lstStyle/>
          <a:p>
            <a:fld id="{549A4EA7-E888-475B-8995-C1C7F8685B0F}" type="slidenum">
              <a:rPr lang="en-US" smtClean="0"/>
              <a:t>21</a:t>
            </a:fld>
            <a:endParaRPr lang="en-US"/>
          </a:p>
        </p:txBody>
      </p:sp>
    </p:spTree>
    <p:extLst>
      <p:ext uri="{BB962C8B-B14F-4D97-AF65-F5344CB8AC3E}">
        <p14:creationId xmlns:p14="http://schemas.microsoft.com/office/powerpoint/2010/main" val="1067971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So you can be thinking about the questions as we go along, here are the questions that I have in mind:</a:t>
            </a:r>
            <a:endParaRPr lang="en-US" b="0" dirty="0">
              <a:effectLst/>
            </a:endParaRPr>
          </a:p>
          <a:p>
            <a:pPr rtl="0" fontAlgn="base"/>
            <a:r>
              <a:rPr lang="en-US" sz="1200" b="0" i="0" u="none" strike="noStrike" kern="1200" dirty="0">
                <a:solidFill>
                  <a:schemeClr val="tx1"/>
                </a:solidFill>
                <a:effectLst/>
                <a:latin typeface="+mn-lt"/>
                <a:ea typeface="+mn-ea"/>
                <a:cs typeface="+mn-cs"/>
              </a:rPr>
              <a:t>Does open-mindedness require staying neutral on controversial questions?</a:t>
            </a:r>
          </a:p>
          <a:p>
            <a:pPr rtl="0" fontAlgn="base"/>
            <a:r>
              <a:rPr lang="en-US" sz="1200" b="0" i="0" u="none" strike="noStrike" kern="1200" dirty="0">
                <a:solidFill>
                  <a:schemeClr val="tx1"/>
                </a:solidFill>
                <a:effectLst/>
                <a:latin typeface="+mn-lt"/>
                <a:ea typeface="+mn-ea"/>
                <a:cs typeface="+mn-cs"/>
              </a:rPr>
              <a:t>Is it possible to be too open-minded?</a:t>
            </a:r>
          </a:p>
          <a:p>
            <a:pPr rtl="0" fontAlgn="base"/>
            <a:r>
              <a:rPr lang="en-US" sz="1200" b="0" i="0" u="none" strike="noStrike" kern="1200" dirty="0">
                <a:solidFill>
                  <a:schemeClr val="tx1"/>
                </a:solidFill>
                <a:effectLst/>
                <a:latin typeface="+mn-lt"/>
                <a:ea typeface="+mn-ea"/>
                <a:cs typeface="+mn-cs"/>
              </a:rPr>
              <a:t>Think about first-year research and writing classes (or any class you like).  What aspects of the student experience encourage open-mindedness?  What aspects discourage open-mindedness?</a:t>
            </a:r>
          </a:p>
          <a:p>
            <a:pPr rtl="0" fontAlgn="base"/>
            <a:r>
              <a:rPr lang="en-US" sz="1200" b="0" i="0" u="none" strike="noStrike" kern="1200" dirty="0">
                <a:solidFill>
                  <a:schemeClr val="tx1"/>
                </a:solidFill>
                <a:effectLst/>
                <a:latin typeface="+mn-lt"/>
                <a:ea typeface="+mn-ea"/>
                <a:cs typeface="+mn-cs"/>
              </a:rPr>
              <a:t>What kinds of things can a teaching librarian do to promote student learning about open-mindedness and its value?</a:t>
            </a:r>
          </a:p>
          <a:p>
            <a:pPr rtl="0" fontAlgn="base"/>
            <a:r>
              <a:rPr lang="en-US" sz="1200" b="0" i="0" u="none" strike="noStrike" kern="1200" dirty="0">
                <a:solidFill>
                  <a:schemeClr val="tx1"/>
                </a:solidFill>
                <a:effectLst/>
                <a:latin typeface="+mn-lt"/>
                <a:ea typeface="+mn-ea"/>
                <a:cs typeface="+mn-cs"/>
              </a:rPr>
              <a:t>What questions and suggestions do you have?</a:t>
            </a:r>
          </a:p>
          <a:p>
            <a:pPr rtl="0"/>
            <a:r>
              <a:rPr lang="en-US" sz="1200" b="0" i="0" u="none" strike="noStrike" kern="1200" dirty="0">
                <a:solidFill>
                  <a:schemeClr val="tx1"/>
                </a:solidFill>
                <a:effectLst/>
                <a:latin typeface="+mn-lt"/>
                <a:ea typeface="+mn-ea"/>
                <a:cs typeface="+mn-cs"/>
              </a:rPr>
              <a:t>So, that’s where we are headed.  I hope everyone still feels like they are in the right session.  If you’re in the wrong session, I hope you will stick around anyway, because I’ve been waiting to talk about this stuff for a long time.</a:t>
            </a:r>
            <a:endParaRPr lang="en-US" b="0" dirty="0">
              <a:effectLst/>
            </a:endParaRPr>
          </a:p>
          <a:p>
            <a:pPr rtl="0"/>
            <a:br>
              <a:rPr lang="en-US" dirty="0"/>
            </a:br>
            <a:r>
              <a:rPr lang="en-US" sz="1200" b="1" i="0" u="none" strike="noStrike" kern="1200" dirty="0">
                <a:solidFill>
                  <a:schemeClr val="tx1"/>
                </a:solidFill>
                <a:effectLst/>
                <a:latin typeface="+mn-lt"/>
                <a:ea typeface="+mn-ea"/>
                <a:cs typeface="+mn-cs"/>
              </a:rPr>
              <a:t>[Camera]</a:t>
            </a:r>
            <a:endParaRPr lang="en-US" b="0" dirty="0">
              <a:effectLst/>
            </a:endParaRPr>
          </a:p>
          <a:p>
            <a:pPr rtl="0"/>
            <a:r>
              <a:rPr lang="en-US" sz="1200" b="0" i="0" u="none" strike="noStrike" kern="1200" dirty="0">
                <a:solidFill>
                  <a:schemeClr val="tx1"/>
                </a:solidFill>
                <a:effectLst/>
                <a:latin typeface="+mn-lt"/>
                <a:ea typeface="+mn-ea"/>
                <a:cs typeface="+mn-cs"/>
              </a:rPr>
              <a:t>Now, a little background about this project and why I am pursuing it.  Here is the first question to think about:  Why am I proposing a new threshold concept for information literacy?  Between the </a:t>
            </a:r>
            <a:r>
              <a:rPr lang="en-US" sz="1200" b="0" i="1" u="none" strike="noStrike" kern="1200" dirty="0">
                <a:solidFill>
                  <a:schemeClr val="tx1"/>
                </a:solidFill>
                <a:effectLst/>
                <a:latin typeface="+mn-lt"/>
                <a:ea typeface="+mn-ea"/>
                <a:cs typeface="+mn-cs"/>
              </a:rPr>
              <a:t>ACRL Framework for Information Literacy in Higher Education</a:t>
            </a:r>
            <a:r>
              <a:rPr lang="en-US" sz="1200" b="0" i="0" u="none" strike="noStrike" kern="1200" dirty="0">
                <a:solidFill>
                  <a:schemeClr val="tx1"/>
                </a:solidFill>
                <a:effectLst/>
                <a:latin typeface="+mn-lt"/>
                <a:ea typeface="+mn-ea"/>
                <a:cs typeface="+mn-cs"/>
              </a:rPr>
              <a:t> and the </a:t>
            </a:r>
            <a:r>
              <a:rPr lang="en-US" sz="1200" b="0" i="1" u="none" strike="noStrike" kern="1200" dirty="0">
                <a:solidFill>
                  <a:schemeClr val="tx1"/>
                </a:solidFill>
                <a:effectLst/>
                <a:latin typeface="+mn-lt"/>
                <a:ea typeface="+mn-ea"/>
                <a:cs typeface="+mn-cs"/>
              </a:rPr>
              <a:t>ACRL Standards for Information Literacy</a:t>
            </a:r>
            <a:r>
              <a:rPr lang="en-US" sz="1200" b="0" i="0" u="none" strike="noStrike" kern="1200" dirty="0">
                <a:solidFill>
                  <a:schemeClr val="tx1"/>
                </a:solidFill>
                <a:effectLst/>
                <a:latin typeface="+mn-lt"/>
                <a:ea typeface="+mn-ea"/>
                <a:cs typeface="+mn-cs"/>
              </a:rPr>
              <a:t>, haven’t we got the goals for information literacy education pretty well covered?</a:t>
            </a:r>
            <a:endParaRPr lang="en-US" b="0" dirty="0">
              <a:effectLst/>
            </a:endParaRPr>
          </a:p>
          <a:p>
            <a:pPr rtl="0"/>
            <a:r>
              <a:rPr lang="en-US" sz="1200" b="0" i="0" u="none" strike="noStrike" kern="1200" dirty="0">
                <a:solidFill>
                  <a:schemeClr val="tx1"/>
                </a:solidFill>
                <a:effectLst/>
                <a:latin typeface="+mn-lt"/>
                <a:ea typeface="+mn-ea"/>
                <a:cs typeface="+mn-cs"/>
              </a:rPr>
              <a:t>Now, I’m going to answer my own question with another question, which gives you an idea of how my mind works and why I’m so tired all the time.</a:t>
            </a:r>
            <a:endParaRPr lang="en-US" b="0" dirty="0">
              <a:effectLst/>
            </a:endParaRPr>
          </a:p>
          <a:p>
            <a:pPr rtl="0"/>
            <a:r>
              <a:rPr lang="en-US" sz="1200" b="0" i="0" u="none" strike="noStrike" kern="1200" dirty="0">
                <a:solidFill>
                  <a:schemeClr val="tx1"/>
                </a:solidFill>
                <a:effectLst/>
                <a:latin typeface="+mn-lt"/>
                <a:ea typeface="+mn-ea"/>
                <a:cs typeface="+mn-cs"/>
              </a:rPr>
              <a:t>Here’s the second question:  Have you ever had the experience of teaching from someone else’s lesson plan?  Sometimes, working from someone else’s lesson plan can be a wonderful thing, especially when you are in a time crunch and the lesson plan is really good.  You can learn a lot from working with someone else’s lesson plan.</a:t>
            </a:r>
            <a:endParaRPr lang="en-US" b="0" dirty="0">
              <a:effectLst/>
            </a:endParaRPr>
          </a:p>
          <a:p>
            <a:pPr rtl="0"/>
            <a:r>
              <a:rPr lang="en-US" sz="1200" b="0" i="0" u="none" strike="noStrike" kern="1200" dirty="0">
                <a:solidFill>
                  <a:schemeClr val="tx1"/>
                </a:solidFill>
                <a:effectLst/>
                <a:latin typeface="+mn-lt"/>
                <a:ea typeface="+mn-ea"/>
                <a:cs typeface="+mn-cs"/>
              </a:rPr>
              <a:t>But, in my experience, when I am teaching from someone else’s lesson plan, I never feel quite as prepared as when I made or thoroughly adapted the lesson plan myself.  That’s because I have not done the learning and the work that it takes to consider all of the possible strategies I could pursue and select the ones that fit best for the occasion.  There is something about the time spent researching and wracking my brain over the question “What fits best here?” that builds my understanding and confidence in a way that really gets me ready to teach, even if the plan I eventually come up with isn’t as brilliant as my colleague’s plan.</a:t>
            </a:r>
            <a:endParaRPr lang="en-US" b="0" dirty="0">
              <a:effectLst/>
            </a:endParaRPr>
          </a:p>
          <a:p>
            <a:pPr rtl="0"/>
            <a:r>
              <a:rPr lang="en-US" sz="1200" b="0" i="0" u="none" strike="noStrike" kern="1200" dirty="0">
                <a:solidFill>
                  <a:schemeClr val="tx1"/>
                </a:solidFill>
                <a:effectLst/>
                <a:latin typeface="+mn-lt"/>
                <a:ea typeface="+mn-ea"/>
                <a:cs typeface="+mn-cs"/>
              </a:rPr>
              <a:t>Is this anyone else’s experience? I hope so, because it is crucial to my next point.</a:t>
            </a:r>
            <a:endParaRPr lang="en-US" b="0" dirty="0">
              <a:effectLst/>
            </a:endParaRPr>
          </a:p>
          <a:p>
            <a:pPr rtl="0"/>
            <a:r>
              <a:rPr lang="en-US" sz="1200" b="0" i="0" u="none" strike="noStrike" kern="1200" dirty="0">
                <a:solidFill>
                  <a:schemeClr val="tx1"/>
                </a:solidFill>
                <a:effectLst/>
                <a:latin typeface="+mn-lt"/>
                <a:ea typeface="+mn-ea"/>
                <a:cs typeface="+mn-cs"/>
              </a:rPr>
              <a:t>For me, the </a:t>
            </a:r>
            <a:r>
              <a:rPr lang="en-US" sz="1200" b="0" i="1" u="none" strike="noStrike" kern="1200" dirty="0">
                <a:solidFill>
                  <a:schemeClr val="tx1"/>
                </a:solidFill>
                <a:effectLst/>
                <a:latin typeface="+mn-lt"/>
                <a:ea typeface="+mn-ea"/>
                <a:cs typeface="+mn-cs"/>
              </a:rPr>
              <a:t>ACRL Framework</a:t>
            </a:r>
            <a:r>
              <a:rPr lang="en-US" sz="1200" b="0" i="0" u="none" strike="noStrike" kern="1200" dirty="0">
                <a:solidFill>
                  <a:schemeClr val="tx1"/>
                </a:solidFill>
                <a:effectLst/>
                <a:latin typeface="+mn-lt"/>
                <a:ea typeface="+mn-ea"/>
                <a:cs typeface="+mn-cs"/>
              </a:rPr>
              <a:t> and the </a:t>
            </a:r>
            <a:r>
              <a:rPr lang="en-US" sz="1200" b="0" i="1" u="none" strike="noStrike" kern="1200" dirty="0">
                <a:solidFill>
                  <a:schemeClr val="tx1"/>
                </a:solidFill>
                <a:effectLst/>
                <a:latin typeface="+mn-lt"/>
                <a:ea typeface="+mn-ea"/>
                <a:cs typeface="+mn-cs"/>
              </a:rPr>
              <a:t>ACRL Standards</a:t>
            </a:r>
            <a:r>
              <a:rPr lang="en-US" sz="1200" b="0" i="0" u="none" strike="noStrike" kern="1200" dirty="0">
                <a:solidFill>
                  <a:schemeClr val="tx1"/>
                </a:solidFill>
                <a:effectLst/>
                <a:latin typeface="+mn-lt"/>
                <a:ea typeface="+mn-ea"/>
                <a:cs typeface="+mn-cs"/>
              </a:rPr>
              <a:t> are like those wonderful lesson plans that someone else came up with.  Those documents have stimulated my thinking about information literacy and challenged me to become a better teacher in several very important ways.  But when it comes to me understanding the aims of information literacy, in other words, understanding the point of my life’s work in libraries, the </a:t>
            </a:r>
            <a:r>
              <a:rPr lang="en-US" sz="1200" b="0" i="1" u="none" strike="noStrike" kern="1200" dirty="0">
                <a:solidFill>
                  <a:schemeClr val="tx1"/>
                </a:solidFill>
                <a:effectLst/>
                <a:latin typeface="+mn-lt"/>
                <a:ea typeface="+mn-ea"/>
                <a:cs typeface="+mn-cs"/>
              </a:rPr>
              <a:t>Framework</a:t>
            </a:r>
            <a:r>
              <a:rPr lang="en-US" sz="1200" b="0" i="0" u="none" strike="noStrike" kern="1200" dirty="0">
                <a:solidFill>
                  <a:schemeClr val="tx1"/>
                </a:solidFill>
                <a:effectLst/>
                <a:latin typeface="+mn-lt"/>
                <a:ea typeface="+mn-ea"/>
                <a:cs typeface="+mn-cs"/>
              </a:rPr>
              <a:t> and the </a:t>
            </a:r>
            <a:r>
              <a:rPr lang="en-US" sz="1200" b="0" i="1" u="none" strike="noStrike" kern="1200" dirty="0">
                <a:solidFill>
                  <a:schemeClr val="tx1"/>
                </a:solidFill>
                <a:effectLst/>
                <a:latin typeface="+mn-lt"/>
                <a:ea typeface="+mn-ea"/>
                <a:cs typeface="+mn-cs"/>
              </a:rPr>
              <a:t>Standards</a:t>
            </a:r>
            <a:r>
              <a:rPr lang="en-US" sz="1200" b="0" i="0" u="none" strike="noStrike" kern="1200" dirty="0">
                <a:solidFill>
                  <a:schemeClr val="tx1"/>
                </a:solidFill>
                <a:effectLst/>
                <a:latin typeface="+mn-lt"/>
                <a:ea typeface="+mn-ea"/>
                <a:cs typeface="+mn-cs"/>
              </a:rPr>
              <a:t> are no substitute for me thinking about the big questions for myself.  Instead, I use the </a:t>
            </a:r>
            <a:r>
              <a:rPr lang="en-US" sz="1200" b="0" i="1" u="none" strike="noStrike" kern="1200" dirty="0">
                <a:solidFill>
                  <a:schemeClr val="tx1"/>
                </a:solidFill>
                <a:effectLst/>
                <a:latin typeface="+mn-lt"/>
                <a:ea typeface="+mn-ea"/>
                <a:cs typeface="+mn-cs"/>
              </a:rPr>
              <a:t>Framework </a:t>
            </a:r>
            <a:r>
              <a:rPr lang="en-US" sz="1200" b="0" i="0" u="none" strike="noStrike" kern="1200" dirty="0">
                <a:solidFill>
                  <a:schemeClr val="tx1"/>
                </a:solidFill>
                <a:effectLst/>
                <a:latin typeface="+mn-lt"/>
                <a:ea typeface="+mn-ea"/>
                <a:cs typeface="+mn-cs"/>
              </a:rPr>
              <a:t>and the </a:t>
            </a:r>
            <a:r>
              <a:rPr lang="en-US" sz="1200" b="0" i="1" u="none" strike="noStrike" kern="1200" dirty="0">
                <a:solidFill>
                  <a:schemeClr val="tx1"/>
                </a:solidFill>
                <a:effectLst/>
                <a:latin typeface="+mn-lt"/>
                <a:ea typeface="+mn-ea"/>
                <a:cs typeface="+mn-cs"/>
              </a:rPr>
              <a:t>Standards </a:t>
            </a:r>
            <a:r>
              <a:rPr lang="en-US" sz="1200" b="0" i="0" u="none" strike="noStrike" kern="1200" dirty="0">
                <a:solidFill>
                  <a:schemeClr val="tx1"/>
                </a:solidFill>
                <a:effectLst/>
                <a:latin typeface="+mn-lt"/>
                <a:ea typeface="+mn-ea"/>
                <a:cs typeface="+mn-cs"/>
              </a:rPr>
              <a:t>to help </a:t>
            </a:r>
            <a:r>
              <a:rPr lang="en-US" sz="1200" b="0" i="1" u="none" strike="noStrike" kern="1200" dirty="0">
                <a:solidFill>
                  <a:schemeClr val="tx1"/>
                </a:solidFill>
                <a:effectLst/>
                <a:latin typeface="+mn-lt"/>
                <a:ea typeface="+mn-ea"/>
                <a:cs typeface="+mn-cs"/>
              </a:rPr>
              <a:t>me </a:t>
            </a:r>
            <a:r>
              <a:rPr lang="en-US" sz="1200" b="0" i="0" u="none" strike="noStrike" kern="1200" dirty="0">
                <a:solidFill>
                  <a:schemeClr val="tx1"/>
                </a:solidFill>
                <a:effectLst/>
                <a:latin typeface="+mn-lt"/>
                <a:ea typeface="+mn-ea"/>
                <a:cs typeface="+mn-cs"/>
              </a:rPr>
              <a:t>do the hard work of discerning the aims of information literacy for my own teaching.  I really need to understand </a:t>
            </a:r>
            <a:r>
              <a:rPr lang="en-US" sz="1200" b="0" i="1" u="none" strike="noStrike" kern="1200" dirty="0">
                <a:solidFill>
                  <a:schemeClr val="tx1"/>
                </a:solidFill>
                <a:effectLst/>
                <a:latin typeface="+mn-lt"/>
                <a:ea typeface="+mn-ea"/>
                <a:cs typeface="+mn-cs"/>
              </a:rPr>
              <a:t>why </a:t>
            </a:r>
            <a:r>
              <a:rPr lang="en-US" sz="1200" b="0" i="0" u="none" strike="noStrike" kern="1200" dirty="0">
                <a:solidFill>
                  <a:schemeClr val="tx1"/>
                </a:solidFill>
                <a:effectLst/>
                <a:latin typeface="+mn-lt"/>
                <a:ea typeface="+mn-ea"/>
                <a:cs typeface="+mn-cs"/>
              </a:rPr>
              <a:t>I am doing what I am doing -- that motivates me.  I also need to be able to explain why I am doing what I am doing in language that non-library stakeholders can understand, especially classroom teachers and students.</a:t>
            </a:r>
            <a:endParaRPr lang="en-US" b="0" dirty="0">
              <a:effectLst/>
            </a:endParaRPr>
          </a:p>
          <a:p>
            <a:pPr rtl="0"/>
            <a:r>
              <a:rPr lang="en-US" sz="1200" b="0" i="0" u="none" strike="noStrike" kern="1200" dirty="0">
                <a:solidFill>
                  <a:schemeClr val="tx1"/>
                </a:solidFill>
                <a:effectLst/>
                <a:latin typeface="+mn-lt"/>
                <a:ea typeface="+mn-ea"/>
                <a:cs typeface="+mn-cs"/>
              </a:rPr>
              <a:t>It is these needs that lead me to entertain questions about the goals and aims of information literacy.  This kind of research is fascinating in its own right.  When you think about it, there is nothing more </a:t>
            </a:r>
            <a:r>
              <a:rPr lang="en-US" sz="1200" b="0" i="1" u="none" strike="noStrike" kern="1200" dirty="0">
                <a:solidFill>
                  <a:schemeClr val="tx1"/>
                </a:solidFill>
                <a:effectLst/>
                <a:latin typeface="+mn-lt"/>
                <a:ea typeface="+mn-ea"/>
                <a:cs typeface="+mn-cs"/>
              </a:rPr>
              <a:t>human </a:t>
            </a:r>
            <a:r>
              <a:rPr lang="en-US" sz="1200" b="0" i="0" u="none" strike="noStrike" kern="1200" dirty="0">
                <a:solidFill>
                  <a:schemeClr val="tx1"/>
                </a:solidFill>
                <a:effectLst/>
                <a:latin typeface="+mn-lt"/>
                <a:ea typeface="+mn-ea"/>
                <a:cs typeface="+mn-cs"/>
              </a:rPr>
              <a:t>than using information to learn something new.  But this sort of research is also useful because really understanding what we are aiming for helps me select the best means of achieving the goals.</a:t>
            </a:r>
            <a:endParaRPr lang="en-US" b="0" dirty="0">
              <a:effectLst/>
            </a:endParaRPr>
          </a:p>
          <a:p>
            <a:pPr rtl="0"/>
            <a:r>
              <a:rPr lang="en-US" sz="1200" b="0" i="0" u="none" strike="noStrike" kern="1200" dirty="0">
                <a:solidFill>
                  <a:schemeClr val="tx1"/>
                </a:solidFill>
                <a:effectLst/>
                <a:latin typeface="+mn-lt"/>
                <a:ea typeface="+mn-ea"/>
                <a:cs typeface="+mn-cs"/>
              </a:rPr>
              <a:t>My interest in open-mindedness came up as part of that interest in the aims of information literacy.  Specifically, I had been thinking about the theme of </a:t>
            </a:r>
            <a:r>
              <a:rPr lang="en-US" sz="1200" b="0" i="1" u="none" strike="noStrike" kern="1200" dirty="0">
                <a:solidFill>
                  <a:schemeClr val="tx1"/>
                </a:solidFill>
                <a:effectLst/>
                <a:latin typeface="+mn-lt"/>
                <a:ea typeface="+mn-ea"/>
                <a:cs typeface="+mn-cs"/>
              </a:rPr>
              <a:t>bias </a:t>
            </a:r>
            <a:r>
              <a:rPr lang="en-US" sz="1200" b="0" i="0" u="none" strike="noStrike" kern="1200" dirty="0">
                <a:solidFill>
                  <a:schemeClr val="tx1"/>
                </a:solidFill>
                <a:effectLst/>
                <a:latin typeface="+mn-lt"/>
                <a:ea typeface="+mn-ea"/>
                <a:cs typeface="+mn-cs"/>
              </a:rPr>
              <a:t>that plays such a significant part in our teaching and research right now.  We want students to check their own propensities for confirmation bias in their research.  We want students to be aware of political polarization and the impact it has on their research and their view of the world.  We want students to be careful of search algorithms that tend to reinforce their existing attitudes or to further cement problematic stereotypes.</a:t>
            </a:r>
            <a:endParaRPr lang="en-US" b="0" dirty="0">
              <a:effectLst/>
            </a:endParaRPr>
          </a:p>
          <a:p>
            <a:pPr rtl="0"/>
            <a:r>
              <a:rPr lang="en-US" sz="1200" b="0" i="0" u="none" strike="noStrike" kern="1200" dirty="0">
                <a:solidFill>
                  <a:schemeClr val="tx1"/>
                </a:solidFill>
                <a:effectLst/>
                <a:latin typeface="+mn-lt"/>
                <a:ea typeface="+mn-ea"/>
                <a:cs typeface="+mn-cs"/>
              </a:rPr>
              <a:t>These are all distorting influences that we want our students to </a:t>
            </a:r>
            <a:r>
              <a:rPr lang="en-US" sz="1200" b="0" i="1" u="none" strike="noStrike" kern="1200" dirty="0">
                <a:solidFill>
                  <a:schemeClr val="tx1"/>
                </a:solidFill>
                <a:effectLst/>
                <a:latin typeface="+mn-lt"/>
                <a:ea typeface="+mn-ea"/>
                <a:cs typeface="+mn-cs"/>
              </a:rPr>
              <a:t>avoid</a:t>
            </a:r>
            <a:r>
              <a:rPr lang="en-US" sz="1200" b="0" i="0" u="none" strike="noStrike" kern="1200" dirty="0">
                <a:solidFill>
                  <a:schemeClr val="tx1"/>
                </a:solidFill>
                <a:effectLst/>
                <a:latin typeface="+mn-lt"/>
                <a:ea typeface="+mn-ea"/>
                <a:cs typeface="+mn-cs"/>
              </a:rPr>
              <a:t>, and that’s often the way we talk about these influences:  “Watch out for,” “Avoid,” or simply “Don’t.”</a:t>
            </a:r>
            <a:endParaRPr lang="en-US" b="0" dirty="0">
              <a:effectLst/>
            </a:endParaRPr>
          </a:p>
          <a:p>
            <a:pPr rtl="0"/>
            <a:r>
              <a:rPr lang="en-US" sz="1200" b="0" i="0" u="none" strike="noStrike" kern="1200" dirty="0">
                <a:solidFill>
                  <a:schemeClr val="tx1"/>
                </a:solidFill>
                <a:effectLst/>
                <a:latin typeface="+mn-lt"/>
                <a:ea typeface="+mn-ea"/>
                <a:cs typeface="+mn-cs"/>
              </a:rPr>
              <a:t>But what if we had language for what we want students to </a:t>
            </a:r>
            <a:r>
              <a:rPr lang="en-US" sz="1200" b="0" i="1" u="none" strike="noStrike" kern="1200" dirty="0">
                <a:solidFill>
                  <a:schemeClr val="tx1"/>
                </a:solidFill>
                <a:effectLst/>
                <a:latin typeface="+mn-lt"/>
                <a:ea typeface="+mn-ea"/>
                <a:cs typeface="+mn-cs"/>
              </a:rPr>
              <a:t>positively</a:t>
            </a:r>
            <a:r>
              <a:rPr lang="en-US" sz="1200" b="0" i="0" u="none" strike="noStrike" kern="1200" dirty="0">
                <a:solidFill>
                  <a:schemeClr val="tx1"/>
                </a:solidFill>
                <a:effectLst/>
                <a:latin typeface="+mn-lt"/>
                <a:ea typeface="+mn-ea"/>
                <a:cs typeface="+mn-cs"/>
              </a:rPr>
              <a:t> achieve or embrace with respect to information on controversial questions?  </a:t>
            </a:r>
            <a:endParaRPr lang="en-US" b="0" dirty="0">
              <a:effectLst/>
            </a:endParaRPr>
          </a:p>
          <a:p>
            <a:pPr rtl="0"/>
            <a:r>
              <a:rPr lang="en-US" sz="1200" b="0" i="0" u="none" strike="noStrike" kern="1200" dirty="0">
                <a:solidFill>
                  <a:schemeClr val="tx1"/>
                </a:solidFill>
                <a:effectLst/>
                <a:latin typeface="+mn-lt"/>
                <a:ea typeface="+mn-ea"/>
                <a:cs typeface="+mn-cs"/>
              </a:rPr>
              <a:t>The way we use language in talking about research can make a significant difference in students’ understanding and choices.  In 2013, Wendy Holliday and Jim Rogers published a study that suggests that students adopt more thorough research practices when their teachers frame research in terms of “learning more about” their subject as opposed to “finding sources on” their subject.  Maybe the way we talk about bias could make a similar difference.</a:t>
            </a:r>
            <a:endParaRPr lang="en-US" b="0" dirty="0">
              <a:effectLst/>
            </a:endParaRPr>
          </a:p>
          <a:p>
            <a:pPr rtl="0"/>
            <a:r>
              <a:rPr lang="en-US" sz="1200" b="0" i="0" u="none" strike="noStrike" kern="1200" dirty="0">
                <a:solidFill>
                  <a:schemeClr val="tx1"/>
                </a:solidFill>
                <a:effectLst/>
                <a:latin typeface="+mn-lt"/>
                <a:ea typeface="+mn-ea"/>
                <a:cs typeface="+mn-cs"/>
              </a:rPr>
              <a:t>When we are considering language to capture a sense of mastery when it comes to bias, the attitude of </a:t>
            </a:r>
            <a:r>
              <a:rPr lang="en-US" sz="1200" b="0" i="1" u="none" strike="noStrike" kern="1200" dirty="0">
                <a:solidFill>
                  <a:schemeClr val="tx1"/>
                </a:solidFill>
                <a:effectLst/>
                <a:latin typeface="+mn-lt"/>
                <a:ea typeface="+mn-ea"/>
                <a:cs typeface="+mn-cs"/>
              </a:rPr>
              <a:t>open-mindedness</a:t>
            </a:r>
            <a:r>
              <a:rPr lang="en-US" sz="1200" b="0" i="0" u="none" strike="noStrike" kern="1200" dirty="0">
                <a:solidFill>
                  <a:schemeClr val="tx1"/>
                </a:solidFill>
                <a:effectLst/>
                <a:latin typeface="+mn-lt"/>
                <a:ea typeface="+mn-ea"/>
                <a:cs typeface="+mn-cs"/>
              </a:rPr>
              <a:t> is an obvious candidate.  But there are not many places in the information literacy literature that open-mindedness is taken up as a central topic.</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3</a:t>
            </a:fld>
            <a:endParaRPr lang="en-US"/>
          </a:p>
        </p:txBody>
      </p:sp>
    </p:spTree>
    <p:extLst>
      <p:ext uri="{BB962C8B-B14F-4D97-AF65-F5344CB8AC3E}">
        <p14:creationId xmlns:p14="http://schemas.microsoft.com/office/powerpoint/2010/main" val="513581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Instead, it is much more common to see open-mindedness mentioned as a desirable disposition, and that’s it -- there is no extended discussion of what open-mindedness means or attempts to clarify what it should mean.  You see an example of this pattern in the “Research is Inquiry” frame of the </a:t>
            </a:r>
            <a:r>
              <a:rPr lang="en-US" sz="1200" b="0" i="1" u="none" strike="noStrike" kern="1200" dirty="0">
                <a:solidFill>
                  <a:schemeClr val="tx1"/>
                </a:solidFill>
                <a:effectLst/>
                <a:latin typeface="+mn-lt"/>
                <a:ea typeface="+mn-ea"/>
                <a:cs typeface="+mn-cs"/>
              </a:rPr>
              <a:t>ACRL Framework</a:t>
            </a:r>
            <a:r>
              <a:rPr lang="en-US" sz="1200" b="0" i="0" u="none" strike="noStrike" kern="1200" dirty="0">
                <a:solidFill>
                  <a:schemeClr val="tx1"/>
                </a:solidFill>
                <a:effectLst/>
                <a:latin typeface="+mn-lt"/>
                <a:ea typeface="+mn-ea"/>
                <a:cs typeface="+mn-cs"/>
              </a:rPr>
              <a:t>, where the dispositions associated with the frame mention the importance of keeping “an open mind and a critical stance” and showing “intellectual humility.”  In much the same way, the dispositions for the frame “Authority is constructed and contextual” include “develop awareness of the importance of assessing content with a skeptical stance and with a self-awareness of their own biases and worldview.”  It is great to see these ideas mentioned, but it leaves students and teachers with the unanswered and unacknowledged question of what it means for one’s mind to be appropriately open?</a:t>
            </a:r>
            <a:endParaRPr lang="en-US" b="0" dirty="0">
              <a:effectLst/>
            </a:endParaRPr>
          </a:p>
          <a:p>
            <a:pPr rtl="0"/>
            <a:br>
              <a:rPr lang="en-US" dirty="0"/>
            </a:br>
            <a:r>
              <a:rPr lang="en-US" sz="1200" b="0" i="0" u="none" strike="noStrike" kern="1200" dirty="0">
                <a:solidFill>
                  <a:schemeClr val="tx1"/>
                </a:solidFill>
                <a:effectLst/>
                <a:latin typeface="+mn-lt"/>
                <a:ea typeface="+mn-ea"/>
                <a:cs typeface="+mn-cs"/>
              </a:rPr>
              <a:t>A noteworthy exception to the trend of leaving open-mindedness unquestioned can be found in an excellent 2015 post by Kevin Michael </a:t>
            </a:r>
            <a:r>
              <a:rPr lang="en-US" sz="1200" b="0" i="0" u="none" strike="noStrike" kern="1200" dirty="0" err="1">
                <a:solidFill>
                  <a:schemeClr val="tx1"/>
                </a:solidFill>
                <a:effectLst/>
                <a:latin typeface="+mn-lt"/>
                <a:ea typeface="+mn-ea"/>
                <a:cs typeface="+mn-cs"/>
              </a:rPr>
              <a:t>Klipfel</a:t>
            </a:r>
            <a:r>
              <a:rPr lang="en-US" sz="1200" b="0" i="0" u="none" strike="noStrike" kern="1200" dirty="0">
                <a:solidFill>
                  <a:schemeClr val="tx1"/>
                </a:solidFill>
                <a:effectLst/>
                <a:latin typeface="+mn-lt"/>
                <a:ea typeface="+mn-ea"/>
                <a:cs typeface="+mn-cs"/>
              </a:rPr>
              <a:t> in the </a:t>
            </a:r>
            <a:r>
              <a:rPr lang="en-US" sz="1200" b="0" i="1" u="none" strike="noStrike" kern="1200" dirty="0">
                <a:solidFill>
                  <a:schemeClr val="tx1"/>
                </a:solidFill>
                <a:effectLst/>
                <a:latin typeface="+mn-lt"/>
                <a:ea typeface="+mn-ea"/>
                <a:cs typeface="+mn-cs"/>
              </a:rPr>
              <a:t>Rule Number One</a:t>
            </a:r>
            <a:r>
              <a:rPr lang="en-US" sz="1200" b="0" i="0" u="none" strike="noStrike" kern="1200" dirty="0">
                <a:solidFill>
                  <a:schemeClr val="tx1"/>
                </a:solidFill>
                <a:effectLst/>
                <a:latin typeface="+mn-lt"/>
                <a:ea typeface="+mn-ea"/>
                <a:cs typeface="+mn-cs"/>
              </a:rPr>
              <a:t> blog.  </a:t>
            </a:r>
            <a:r>
              <a:rPr lang="en-US" sz="1200" b="0" i="0" u="none" strike="noStrike" kern="1200" dirty="0" err="1">
                <a:solidFill>
                  <a:schemeClr val="tx1"/>
                </a:solidFill>
                <a:effectLst/>
                <a:latin typeface="+mn-lt"/>
                <a:ea typeface="+mn-ea"/>
                <a:cs typeface="+mn-cs"/>
              </a:rPr>
              <a:t>Klipfel</a:t>
            </a:r>
            <a:r>
              <a:rPr lang="en-US" sz="1200" b="0" i="0" u="none" strike="noStrike" kern="1200" dirty="0">
                <a:solidFill>
                  <a:schemeClr val="tx1"/>
                </a:solidFill>
                <a:effectLst/>
                <a:latin typeface="+mn-lt"/>
                <a:ea typeface="+mn-ea"/>
                <a:cs typeface="+mn-cs"/>
              </a:rPr>
              <a:t> argues for an understanding of open-mindedness as an “intellectual obligation to follow the evidence,” which is different from forming one’s beliefs on the basis of one’s preferences and prejudices and different from being open to all ideas no matter how far-fetched.</a:t>
            </a:r>
            <a:endParaRPr lang="en-US" b="0" dirty="0">
              <a:effectLst/>
            </a:endParaRPr>
          </a:p>
          <a:p>
            <a:pPr rtl="0"/>
            <a:r>
              <a:rPr lang="en-US" sz="1200" b="0" i="0" u="none" strike="noStrike" kern="1200" dirty="0" err="1">
                <a:solidFill>
                  <a:schemeClr val="tx1"/>
                </a:solidFill>
                <a:effectLst/>
                <a:latin typeface="+mn-lt"/>
                <a:ea typeface="+mn-ea"/>
                <a:cs typeface="+mn-cs"/>
              </a:rPr>
              <a:t>Klipfel</a:t>
            </a:r>
            <a:r>
              <a:rPr lang="en-US" sz="1200" b="0" i="0" u="none" strike="noStrike" kern="1200" dirty="0">
                <a:solidFill>
                  <a:schemeClr val="tx1"/>
                </a:solidFill>
                <a:effectLst/>
                <a:latin typeface="+mn-lt"/>
                <a:ea typeface="+mn-ea"/>
                <a:cs typeface="+mn-cs"/>
              </a:rPr>
              <a:t> concludes his post with this passage:</a:t>
            </a:r>
            <a:endParaRPr lang="en-US" b="0" dirty="0">
              <a:effectLst/>
            </a:endParaRPr>
          </a:p>
          <a:p>
            <a:pPr rtl="0"/>
            <a:r>
              <a:rPr lang="en-US" sz="1200" b="0" i="0" u="none" strike="noStrike" kern="1200" dirty="0">
                <a:solidFill>
                  <a:schemeClr val="tx1"/>
                </a:solidFill>
                <a:effectLst/>
                <a:latin typeface="+mn-lt"/>
                <a:ea typeface="+mn-ea"/>
                <a:cs typeface="+mn-cs"/>
              </a:rPr>
              <a:t>I would love it if we all thought a little more about what being ‘open-minded’ really means.  If we thought about it a bit more, I suspect it’s actually much more interesting -- and actually a lot more difficult -- than many people would expect.”</a:t>
            </a:r>
            <a:endParaRPr lang="en-US" b="0" dirty="0">
              <a:effectLst/>
            </a:endParaRPr>
          </a:p>
          <a:p>
            <a:pPr rtl="0"/>
            <a:r>
              <a:rPr lang="en-US" sz="1200" b="0" i="0" u="none" strike="noStrike" kern="1200" dirty="0">
                <a:solidFill>
                  <a:schemeClr val="tx1"/>
                </a:solidFill>
                <a:effectLst/>
                <a:latin typeface="+mn-lt"/>
                <a:ea typeface="+mn-ea"/>
                <a:cs typeface="+mn-cs"/>
              </a:rPr>
              <a:t>Professor </a:t>
            </a:r>
            <a:r>
              <a:rPr lang="en-US" sz="1200" b="0" i="0" u="none" strike="noStrike" kern="1200" dirty="0" err="1">
                <a:solidFill>
                  <a:schemeClr val="tx1"/>
                </a:solidFill>
                <a:effectLst/>
                <a:latin typeface="+mn-lt"/>
                <a:ea typeface="+mn-ea"/>
                <a:cs typeface="+mn-cs"/>
              </a:rPr>
              <a:t>Klipfel</a:t>
            </a:r>
            <a:r>
              <a:rPr lang="en-US" sz="1200" b="0" i="0" u="none" strike="noStrike" kern="1200" dirty="0">
                <a:solidFill>
                  <a:schemeClr val="tx1"/>
                </a:solidFill>
                <a:effectLst/>
                <a:latin typeface="+mn-lt"/>
                <a:ea typeface="+mn-ea"/>
                <a:cs typeface="+mn-cs"/>
              </a:rPr>
              <a:t>, if you’re out there, I could not agree with you more.</a:t>
            </a:r>
            <a:endParaRPr lang="en-US" b="0" dirty="0">
              <a:effectLst/>
            </a:endParaRPr>
          </a:p>
          <a:p>
            <a:pPr rtl="0"/>
            <a:r>
              <a:rPr lang="en-US" sz="1200" b="0" i="0" u="none" strike="noStrike" kern="1200" dirty="0">
                <a:solidFill>
                  <a:schemeClr val="tx1"/>
                </a:solidFill>
                <a:effectLst/>
                <a:latin typeface="+mn-lt"/>
                <a:ea typeface="+mn-ea"/>
                <a:cs typeface="+mn-cs"/>
              </a:rPr>
              <a:t>Now, let’s get into the nitty-gritty on open-mindedness.  Here is how I would like to proceed.  In the abstract for this talk, you saw that I am proposing “Open-mindedness is an achievement” as a threshold concept.  I want to unpack that concept and discuss the most important ideas and where they come from.  After that, we can talk about the characteristics of a threshold concept as they are described in the literature of higher education and see how “open-mindedness is an achievement” fits neatly with those criteria -- some aspects work more seamlessly than others.  I am interested in trying out “open-mindedness as an achievement” as a threshold concept because, now that we are at least five years into the </a:t>
            </a:r>
            <a:r>
              <a:rPr lang="en-US" sz="1200" b="0" i="1" u="none" strike="noStrike" kern="1200" dirty="0">
                <a:solidFill>
                  <a:schemeClr val="tx1"/>
                </a:solidFill>
                <a:effectLst/>
                <a:latin typeface="+mn-lt"/>
                <a:ea typeface="+mn-ea"/>
                <a:cs typeface="+mn-cs"/>
              </a:rPr>
              <a:t>ACRL Framework</a:t>
            </a:r>
            <a:r>
              <a:rPr lang="en-US" sz="1200" b="0" i="0" u="none" strike="noStrike" kern="1200" dirty="0">
                <a:solidFill>
                  <a:schemeClr val="tx1"/>
                </a:solidFill>
                <a:effectLst/>
                <a:latin typeface="+mn-lt"/>
                <a:ea typeface="+mn-ea"/>
                <a:cs typeface="+mn-cs"/>
              </a:rPr>
              <a:t>, many of us have some experience developing lesson plans with threshold concepts in mind.  I am eager to hear your thoughts on how we might teach with this threshold concept as a point of focus.</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4</a:t>
            </a:fld>
            <a:endParaRPr lang="en-US"/>
          </a:p>
        </p:txBody>
      </p:sp>
    </p:spTree>
    <p:extLst>
      <p:ext uri="{BB962C8B-B14F-4D97-AF65-F5344CB8AC3E}">
        <p14:creationId xmlns:p14="http://schemas.microsoft.com/office/powerpoint/2010/main" val="3731991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To review, here is the threshold concept I am proposing:  “Open-mindedness is an achievement, not a trait that one has by default.  It requires careful attention to the best available evidence and argument on a question.  It finds its fullest expression in the context of a loving pursuit of truth.”  In the handout, I break down that threshold concept into its four most important elements and expand a bit on what each of the ideas mean.  I also point out some important sources for learning more about each idea.  It might be a good idea to follow along with the handout as we discuss the threshold concept.</a:t>
            </a:r>
            <a:endParaRPr lang="en-US" b="0" dirty="0">
              <a:effectLst/>
            </a:endParaRPr>
          </a:p>
          <a:p>
            <a:pPr rtl="0"/>
            <a:r>
              <a:rPr lang="en-US" sz="1200" b="0" i="0" u="none" strike="noStrike" kern="1200" dirty="0">
                <a:solidFill>
                  <a:schemeClr val="tx1"/>
                </a:solidFill>
                <a:effectLst/>
                <a:latin typeface="+mn-lt"/>
                <a:ea typeface="+mn-ea"/>
                <a:cs typeface="+mn-cs"/>
              </a:rPr>
              <a:t>One thing that I hope the threshold concept makes clear:  open-mindedness is not a matter of passively sitting back and letting information wash over you and achieving a good result because you are pretty much a decent person.  It is also not a matter of saying that one outcome is as good as any other, that any old belief will do, or that all points of view are equal because I am open-minded.  It is also not a matter of stripping all of the emotion out of the human mind in order to become some sort of open-minded data processor that is impervious to bias.  No.  These are all examples of not caring all that much about whatever we are supposed to be learning about.  As we will see a little later, love is one of the most powerful motivators for open-mindedness.</a:t>
            </a:r>
            <a:endParaRPr lang="en-US" b="0" dirty="0">
              <a:effectLst/>
            </a:endParaRPr>
          </a:p>
          <a:p>
            <a:pPr rtl="0"/>
            <a:r>
              <a:rPr lang="en-US" sz="1200" b="0" i="0" u="none" strike="noStrike" kern="1200" dirty="0">
                <a:solidFill>
                  <a:schemeClr val="tx1"/>
                </a:solidFill>
                <a:effectLst/>
                <a:latin typeface="+mn-lt"/>
                <a:ea typeface="+mn-ea"/>
                <a:cs typeface="+mn-cs"/>
              </a:rPr>
              <a:t>Instead, open-mindedness requires effort and focus.  As you can see in your handout, I understand open-mindedness to be a class of attention that the philosopher Iris Murdoch calls </a:t>
            </a:r>
            <a:r>
              <a:rPr lang="en-US" sz="1200" b="0" i="1" u="none" strike="noStrike" kern="1200" dirty="0">
                <a:solidFill>
                  <a:schemeClr val="tx1"/>
                </a:solidFill>
                <a:effectLst/>
                <a:latin typeface="+mn-lt"/>
                <a:ea typeface="+mn-ea"/>
                <a:cs typeface="+mn-cs"/>
              </a:rPr>
              <a:t>moral attention</a:t>
            </a:r>
            <a:r>
              <a:rPr lang="en-US" sz="1200" b="0" i="0" u="none" strike="noStrike" kern="1200" dirty="0">
                <a:solidFill>
                  <a:schemeClr val="tx1"/>
                </a:solidFill>
                <a:effectLst/>
                <a:latin typeface="+mn-lt"/>
                <a:ea typeface="+mn-ea"/>
                <a:cs typeface="+mn-cs"/>
              </a:rPr>
              <a:t>.  Moral attention is the effort to really see what’s there in an encounter with the other.  It involves the struggle to withhold pre-formed interpretations one brings to the encounter in order to gain clarity on what we are looking at.</a:t>
            </a:r>
            <a:endParaRPr lang="en-US" b="0" dirty="0">
              <a:effectLst/>
            </a:endParaRPr>
          </a:p>
          <a:p>
            <a:pPr rtl="0"/>
            <a:r>
              <a:rPr lang="en-US" sz="1200" b="0" i="0" u="none" strike="noStrike" kern="1200" dirty="0">
                <a:solidFill>
                  <a:schemeClr val="tx1"/>
                </a:solidFill>
                <a:effectLst/>
                <a:latin typeface="+mn-lt"/>
                <a:ea typeface="+mn-ea"/>
                <a:cs typeface="+mn-cs"/>
              </a:rPr>
              <a:t>Encountering beauty in nature or in art can startle us into involuntarily experiencing attention that is both disinterested and engaged.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5</a:t>
            </a:fld>
            <a:endParaRPr lang="en-US"/>
          </a:p>
        </p:txBody>
      </p:sp>
    </p:spTree>
    <p:extLst>
      <p:ext uri="{BB962C8B-B14F-4D97-AF65-F5344CB8AC3E}">
        <p14:creationId xmlns:p14="http://schemas.microsoft.com/office/powerpoint/2010/main" val="2848530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Perhaps you’re out on a clear night, and for a few fleeting moments, the full moon takes your breath away.  For those few instants, your plans, your cares, and your worries recede into the background, and the moon is all there is.  For those few instants, your attention puts you in touch with the moon as it truly appears.  Qualitatively, your experience is clearer than if you are trying to use the moon to accomplish some other end.  It’s not quite the same if you are trying to measure the moon, ….</a:t>
            </a: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6</a:t>
            </a:fld>
            <a:endParaRPr lang="en-US"/>
          </a:p>
        </p:txBody>
      </p:sp>
    </p:spTree>
    <p:extLst>
      <p:ext uri="{BB962C8B-B14F-4D97-AF65-F5344CB8AC3E}">
        <p14:creationId xmlns:p14="http://schemas.microsoft.com/office/powerpoint/2010/main" val="2292859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….or if you are selling tickets to people so that they can look at the beautiful moon through your telescope.  It’s just not the same.  The disinterested, engaged attention is less about your ideas and plans, and more about the moon.</a:t>
            </a:r>
            <a:endParaRPr lang="en-US" b="0" dirty="0">
              <a:effectLst/>
            </a:endParaRPr>
          </a:p>
          <a:p>
            <a:pPr rtl="0"/>
            <a:r>
              <a:rPr lang="en-US" sz="1200" b="0" i="0" u="none" strike="noStrike" kern="1200" dirty="0">
                <a:solidFill>
                  <a:schemeClr val="tx1"/>
                </a:solidFill>
                <a:effectLst/>
                <a:latin typeface="+mn-lt"/>
                <a:ea typeface="+mn-ea"/>
                <a:cs typeface="+mn-cs"/>
              </a:rPr>
              <a:t>In other cases, we apply moral attention deliberately because we worry that our ideas are clouding our experience.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7</a:t>
            </a:fld>
            <a:endParaRPr lang="en-US"/>
          </a:p>
        </p:txBody>
      </p:sp>
    </p:spTree>
    <p:extLst>
      <p:ext uri="{BB962C8B-B14F-4D97-AF65-F5344CB8AC3E}">
        <p14:creationId xmlns:p14="http://schemas.microsoft.com/office/powerpoint/2010/main" val="1683387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Iris Murdoch gives the example of a mother stepping back and trying to take a clearer look at the daughter-in-law she disapproves of.  The mother-in-law undertakes this reappraisal because she worries that her old ideas about her daughter-in-law were infected with snobbishness and jealousy.  She’s pretty jealous, and she’s pretty snobby, so it’s the sort of thing that takes a lot of effort.  But she takes a second look because she wants to be fair and to open herself up to the possibility that the daughter-in-law might be someone she could tolerate or even love.  And this reappraisal takes the form of questioning herself about her motives and her grasp of the facts at hand.</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8</a:t>
            </a:fld>
            <a:endParaRPr lang="en-US"/>
          </a:p>
        </p:txBody>
      </p:sp>
    </p:spTree>
    <p:extLst>
      <p:ext uri="{BB962C8B-B14F-4D97-AF65-F5344CB8AC3E}">
        <p14:creationId xmlns:p14="http://schemas.microsoft.com/office/powerpoint/2010/main" val="3941283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So to compare the two examples I just gave you, the unfettered clarity we have when the beauty of the moon takes us by surprise is the goal -- that’s the state we want. And in cases of deliberate moral attention, like the mother and her daughter-in-law, we struggle for that degree of clarity by questioning our capacity to see clearly.</a:t>
            </a:r>
            <a:endParaRPr lang="en-US" b="0" dirty="0">
              <a:effectLst/>
            </a:endParaRPr>
          </a:p>
          <a:p>
            <a:pPr rtl="0"/>
            <a:r>
              <a:rPr lang="en-US" sz="1200" b="0" i="0" u="none" strike="noStrike" kern="1200" dirty="0">
                <a:solidFill>
                  <a:schemeClr val="tx1"/>
                </a:solidFill>
                <a:effectLst/>
                <a:latin typeface="+mn-lt"/>
                <a:ea typeface="+mn-ea"/>
                <a:cs typeface="+mn-cs"/>
              </a:rPr>
              <a:t>I would submit that open-mindedness is deliberate moral attention applied to beliefs and points of view that are different from one’s own.  The open-minded person makes an effort to question their preconceived ideas and interpretations in order to take an honest look.  They do not always agree with what they see, but they make the effort.</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49A4EA7-E888-475B-8995-C1C7F8685B0F}" type="slidenum">
              <a:rPr lang="en-US" smtClean="0"/>
              <a:t>9</a:t>
            </a:fld>
            <a:endParaRPr lang="en-US"/>
          </a:p>
        </p:txBody>
      </p:sp>
    </p:spTree>
    <p:extLst>
      <p:ext uri="{BB962C8B-B14F-4D97-AF65-F5344CB8AC3E}">
        <p14:creationId xmlns:p14="http://schemas.microsoft.com/office/powerpoint/2010/main" val="1269894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6BC8B-7094-494F-B136-88F251025E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78BFB5-D114-40EC-A375-73E1070C81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179EFE-B588-4D49-A4C6-7BC6E6420F29}"/>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5" name="Footer Placeholder 4">
            <a:extLst>
              <a:ext uri="{FF2B5EF4-FFF2-40B4-BE49-F238E27FC236}">
                <a16:creationId xmlns:a16="http://schemas.microsoft.com/office/drawing/2014/main" id="{10D8DCF0-124A-48BF-A2DA-72630DFB3C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C398BE-75F7-4838-9D2E-F706C68A5527}"/>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2864590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49851-8400-418A-978F-F450253FC9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AC0D367-EF36-45D8-B826-7CC263EFFA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3AC4E5-376F-4566-80D0-0F2A67171AFA}"/>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5" name="Footer Placeholder 4">
            <a:extLst>
              <a:ext uri="{FF2B5EF4-FFF2-40B4-BE49-F238E27FC236}">
                <a16:creationId xmlns:a16="http://schemas.microsoft.com/office/drawing/2014/main" id="{1451905E-BD7B-40D1-A1A4-C587959B96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539482-A0D1-4237-87F6-6363606DB3C2}"/>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671258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BA7E3C-1A81-4E7F-AFBF-D2D90103CA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CF895E-4858-4B5A-9790-FA6C3AB116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077CB6-4383-46C7-987E-A804F3BF9C57}"/>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5" name="Footer Placeholder 4">
            <a:extLst>
              <a:ext uri="{FF2B5EF4-FFF2-40B4-BE49-F238E27FC236}">
                <a16:creationId xmlns:a16="http://schemas.microsoft.com/office/drawing/2014/main" id="{8FC69C2C-9690-40F7-A665-22ECE6A7A2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C4E9C4-D323-4C5B-9CE3-81E1AEC6732F}"/>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1588677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4CBF4-B0D0-42C4-9DAC-AAC676803A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E06C64-527F-4FFC-A363-D2F146A8C9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A0824B-FCE9-4FED-BE4F-8940F4050770}"/>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5" name="Footer Placeholder 4">
            <a:extLst>
              <a:ext uri="{FF2B5EF4-FFF2-40B4-BE49-F238E27FC236}">
                <a16:creationId xmlns:a16="http://schemas.microsoft.com/office/drawing/2014/main" id="{E207720E-F1B3-4085-A044-F413EEE401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D74A58-AE0F-48CB-8B93-E4D56BE3DB71}"/>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603565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72FED-0D4D-4F46-9707-C95F47A750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5F7B563-382E-4E87-8E77-E4A77E5C67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007DA3-E037-4429-8444-D2BDD92D8D4E}"/>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5" name="Footer Placeholder 4">
            <a:extLst>
              <a:ext uri="{FF2B5EF4-FFF2-40B4-BE49-F238E27FC236}">
                <a16:creationId xmlns:a16="http://schemas.microsoft.com/office/drawing/2014/main" id="{BBB347E3-B8D1-45F3-9A60-B4F0C6B463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6F7072-03D6-433A-ACAB-AE7A1E5A2364}"/>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419046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3DF60-4A38-4F97-8AFF-6B3EBBC6E4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8EEBD5-72C3-40F2-801B-9E235BD6EA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1C06B5D-17AE-49BF-A29C-934F81EE53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3AD8B70-3920-46B4-BF6E-16FD55A6F144}"/>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6" name="Footer Placeholder 5">
            <a:extLst>
              <a:ext uri="{FF2B5EF4-FFF2-40B4-BE49-F238E27FC236}">
                <a16:creationId xmlns:a16="http://schemas.microsoft.com/office/drawing/2014/main" id="{7ECD3BDC-5D2C-4867-9159-17FAB6DAFB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04917C-B29D-4B80-89B3-55B6381E447B}"/>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3798421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646B9-62C8-41D3-A783-25E26A2423E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A34A1F4-521A-42AC-A3E9-644C144759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9592CE-7FD8-459E-AE39-BF812D4850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A74973E-CEF4-4360-86FC-4759049742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E7F5ED6-910B-49A6-AA92-A8CCE79826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9DAD30-C506-4F08-BDF2-DCE22DE192D6}"/>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8" name="Footer Placeholder 7">
            <a:extLst>
              <a:ext uri="{FF2B5EF4-FFF2-40B4-BE49-F238E27FC236}">
                <a16:creationId xmlns:a16="http://schemas.microsoft.com/office/drawing/2014/main" id="{FDCFB0E3-E406-4313-BD88-814A85F850B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583F88-390D-4666-9D02-657534221AAD}"/>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35761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E4843-C2BE-4D3C-B61F-538BF41660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46B4629-DAB7-404B-81F9-BD4F940B94FE}"/>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4" name="Footer Placeholder 3">
            <a:extLst>
              <a:ext uri="{FF2B5EF4-FFF2-40B4-BE49-F238E27FC236}">
                <a16:creationId xmlns:a16="http://schemas.microsoft.com/office/drawing/2014/main" id="{BFC620A5-1FED-43C9-8642-FDC5077302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59971A-E57B-480E-AA3C-D62F1840A383}"/>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553520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04A7F8-CC06-48DC-B880-1DDA99A38AB8}"/>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3" name="Footer Placeholder 2">
            <a:extLst>
              <a:ext uri="{FF2B5EF4-FFF2-40B4-BE49-F238E27FC236}">
                <a16:creationId xmlns:a16="http://schemas.microsoft.com/office/drawing/2014/main" id="{4F33B0D3-C856-4D69-B47F-E6C726F9A8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CC62C8E-3DB5-4137-9356-7D43845FB969}"/>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223367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BB6C3-CB5C-4E08-8AED-F7C09622C2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E3E4AC-46A1-44F0-BFF0-F5E7D4CD19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FDEC1E0-92A1-4F05-8025-A351795DD3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C93850-ADFD-4121-8CC9-F6A6396C50FD}"/>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6" name="Footer Placeholder 5">
            <a:extLst>
              <a:ext uri="{FF2B5EF4-FFF2-40B4-BE49-F238E27FC236}">
                <a16:creationId xmlns:a16="http://schemas.microsoft.com/office/drawing/2014/main" id="{571CBA8B-80E3-418E-A38F-A68C4F9681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9991D1-04DA-4A98-B867-D5E85754958F}"/>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3497802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3B80F-5A12-4DBE-87B6-59C5775CF1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2D202F-19BE-47FD-A745-F7015775B5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49BED4-3AE3-4C90-BE12-DBC44DCA72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02356C-3C36-4217-8193-1348D1B58B53}"/>
              </a:ext>
            </a:extLst>
          </p:cNvPr>
          <p:cNvSpPr>
            <a:spLocks noGrp="1"/>
          </p:cNvSpPr>
          <p:nvPr>
            <p:ph type="dt" sz="half" idx="10"/>
          </p:nvPr>
        </p:nvSpPr>
        <p:spPr/>
        <p:txBody>
          <a:bodyPr/>
          <a:lstStyle/>
          <a:p>
            <a:fld id="{507AC794-94D9-41E9-A919-6ADD13E964C8}" type="datetimeFigureOut">
              <a:rPr lang="en-US" smtClean="0"/>
              <a:t>7/8/2020</a:t>
            </a:fld>
            <a:endParaRPr lang="en-US"/>
          </a:p>
        </p:txBody>
      </p:sp>
      <p:sp>
        <p:nvSpPr>
          <p:cNvPr id="6" name="Footer Placeholder 5">
            <a:extLst>
              <a:ext uri="{FF2B5EF4-FFF2-40B4-BE49-F238E27FC236}">
                <a16:creationId xmlns:a16="http://schemas.microsoft.com/office/drawing/2014/main" id="{3F2C0BB8-E526-4362-818B-ABC53F9000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806009-3572-4325-962F-A414B2C0013D}"/>
              </a:ext>
            </a:extLst>
          </p:cNvPr>
          <p:cNvSpPr>
            <a:spLocks noGrp="1"/>
          </p:cNvSpPr>
          <p:nvPr>
            <p:ph type="sldNum" sz="quarter" idx="12"/>
          </p:nvPr>
        </p:nvSpPr>
        <p:spPr/>
        <p:txBody>
          <a:bodyPr/>
          <a:lstStyle/>
          <a:p>
            <a:fld id="{362ED8CE-38D5-4515-9830-26AE148E216F}" type="slidenum">
              <a:rPr lang="en-US" smtClean="0"/>
              <a:t>‹#›</a:t>
            </a:fld>
            <a:endParaRPr lang="en-US"/>
          </a:p>
        </p:txBody>
      </p:sp>
    </p:spTree>
    <p:extLst>
      <p:ext uri="{BB962C8B-B14F-4D97-AF65-F5344CB8AC3E}">
        <p14:creationId xmlns:p14="http://schemas.microsoft.com/office/powerpoint/2010/main" val="4236588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0D7"/>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A9B195-2B49-4F33-B9F0-9A71A1901F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8F4549-FC99-43C6-8864-0B7BC43141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78972A-6021-41D9-9E4A-80869094CE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7AC794-94D9-41E9-A919-6ADD13E964C8}" type="datetimeFigureOut">
              <a:rPr lang="en-US" smtClean="0"/>
              <a:t>7/8/2020</a:t>
            </a:fld>
            <a:endParaRPr lang="en-US"/>
          </a:p>
        </p:txBody>
      </p:sp>
      <p:sp>
        <p:nvSpPr>
          <p:cNvPr id="5" name="Footer Placeholder 4">
            <a:extLst>
              <a:ext uri="{FF2B5EF4-FFF2-40B4-BE49-F238E27FC236}">
                <a16:creationId xmlns:a16="http://schemas.microsoft.com/office/drawing/2014/main" id="{8ABE5EE1-EF9A-4C60-BE41-B9EE8294BB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F66CB99-7D0E-444F-AD39-1354B70E8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ED8CE-38D5-4515-9830-26AE148E216F}" type="slidenum">
              <a:rPr lang="en-US" smtClean="0"/>
              <a:t>‹#›</a:t>
            </a:fld>
            <a:endParaRPr lang="en-US"/>
          </a:p>
        </p:txBody>
      </p:sp>
    </p:spTree>
    <p:extLst>
      <p:ext uri="{BB962C8B-B14F-4D97-AF65-F5344CB8AC3E}">
        <p14:creationId xmlns:p14="http://schemas.microsoft.com/office/powerpoint/2010/main" val="3094549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k.lenker@unlv.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library.artstor.org/asset/SS35559_35559_34101651" TargetMode="External"/><Relationship Id="rId2" Type="http://schemas.openxmlformats.org/officeDocument/2006/relationships/hyperlink" Target="https://library.artstor.org/asset/24618588" TargetMode="External"/><Relationship Id="rId1" Type="http://schemas.openxmlformats.org/officeDocument/2006/relationships/slideLayout" Target="../slideLayouts/slideLayout2.xml"/><Relationship Id="rId5" Type="http://schemas.openxmlformats.org/officeDocument/2006/relationships/hyperlink" Target="https://library.artstor.org/asset/24617396" TargetMode="External"/><Relationship Id="rId4" Type="http://schemas.openxmlformats.org/officeDocument/2006/relationships/hyperlink" Target="https://library.artstor.org/asset/27110051"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library.artstor.org/asset/SS7731421_7731421_11098449" TargetMode="External"/><Relationship Id="rId2" Type="http://schemas.openxmlformats.org/officeDocument/2006/relationships/hyperlink" Target="https://library.artstor.org/asset/SS7731421_7731421_11729239" TargetMode="External"/><Relationship Id="rId1" Type="http://schemas.openxmlformats.org/officeDocument/2006/relationships/slideLayout" Target="../slideLayouts/slideLayout2.xml"/><Relationship Id="rId6" Type="http://schemas.openxmlformats.org/officeDocument/2006/relationships/hyperlink" Target="https://library.artstor.org/asset/SS7730819_7730819_10527315" TargetMode="External"/><Relationship Id="rId5" Type="http://schemas.openxmlformats.org/officeDocument/2006/relationships/hyperlink" Target="https://library.artstor.org/asset/SS35559_35559_33949051" TargetMode="External"/><Relationship Id="rId4" Type="http://schemas.openxmlformats.org/officeDocument/2006/relationships/hyperlink" Target="https://library.artstor.org/asset/27022708"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library.artstor.org/asset/24619143" TargetMode="External"/><Relationship Id="rId2" Type="http://schemas.openxmlformats.org/officeDocument/2006/relationships/hyperlink" Target="https://library.artstor.org/asset/2702556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FEF9A-F673-4E88-93EE-F41CFBC57F37}"/>
              </a:ext>
            </a:extLst>
          </p:cNvPr>
          <p:cNvSpPr>
            <a:spLocks noGrp="1"/>
          </p:cNvSpPr>
          <p:nvPr>
            <p:ph type="ctrTitle"/>
          </p:nvPr>
        </p:nvSpPr>
        <p:spPr>
          <a:xfrm>
            <a:off x="2396204" y="1122363"/>
            <a:ext cx="9144000" cy="2387600"/>
          </a:xfrm>
        </p:spPr>
        <p:txBody>
          <a:bodyPr>
            <a:normAutofit fontScale="90000"/>
          </a:bodyPr>
          <a:lstStyle/>
          <a:p>
            <a:r>
              <a:rPr lang="en-US" dirty="0">
                <a:latin typeface="Candara Light" panose="020E0502030303020204" pitchFamily="34" charset="0"/>
              </a:rPr>
              <a:t>Open-mindedness is an Achievement: Prototyping a New Threshold Concept for Information Literacy</a:t>
            </a:r>
          </a:p>
        </p:txBody>
      </p:sp>
      <p:sp>
        <p:nvSpPr>
          <p:cNvPr id="3" name="Subtitle 2">
            <a:extLst>
              <a:ext uri="{FF2B5EF4-FFF2-40B4-BE49-F238E27FC236}">
                <a16:creationId xmlns:a16="http://schemas.microsoft.com/office/drawing/2014/main" id="{54F0F7B1-C75E-4DBC-8A03-28AE1FF1765D}"/>
              </a:ext>
            </a:extLst>
          </p:cNvPr>
          <p:cNvSpPr>
            <a:spLocks noGrp="1"/>
          </p:cNvSpPr>
          <p:nvPr>
            <p:ph type="subTitle" idx="1"/>
          </p:nvPr>
        </p:nvSpPr>
        <p:spPr>
          <a:xfrm>
            <a:off x="2424329" y="3883398"/>
            <a:ext cx="9144000" cy="1655762"/>
          </a:xfrm>
        </p:spPr>
        <p:txBody>
          <a:bodyPr>
            <a:normAutofit lnSpcReduction="10000"/>
          </a:bodyPr>
          <a:lstStyle/>
          <a:p>
            <a:r>
              <a:rPr lang="en-US" dirty="0">
                <a:latin typeface="Candara Light" panose="020E0502030303020204" pitchFamily="34" charset="0"/>
              </a:rPr>
              <a:t>Mark Lenker</a:t>
            </a:r>
          </a:p>
          <a:p>
            <a:r>
              <a:rPr lang="en-US" dirty="0">
                <a:latin typeface="Candara Light" panose="020E0502030303020204" pitchFamily="34" charset="0"/>
              </a:rPr>
              <a:t>Teaching and Learning Librarian</a:t>
            </a:r>
          </a:p>
          <a:p>
            <a:r>
              <a:rPr lang="en-US" dirty="0">
                <a:latin typeface="Candara Light" panose="020E0502030303020204" pitchFamily="34" charset="0"/>
              </a:rPr>
              <a:t>University of Nevada, Las Vegas</a:t>
            </a:r>
          </a:p>
          <a:p>
            <a:r>
              <a:rPr lang="en-US" dirty="0">
                <a:latin typeface="Candara Light" panose="020E0502030303020204" pitchFamily="34" charset="0"/>
                <a:hlinkClick r:id="rId3"/>
              </a:rPr>
              <a:t>mark.lenker@unlv.edu</a:t>
            </a:r>
            <a:endParaRPr lang="en-US" dirty="0">
              <a:latin typeface="Candara Light" panose="020E0502030303020204" pitchFamily="34" charset="0"/>
            </a:endParaRPr>
          </a:p>
        </p:txBody>
      </p:sp>
      <p:pic>
        <p:nvPicPr>
          <p:cNvPr id="5" name="Picture 4" descr="A picture containing sitting, room, cat, white&#10;&#10;Description automatically generated">
            <a:extLst>
              <a:ext uri="{FF2B5EF4-FFF2-40B4-BE49-F238E27FC236}">
                <a16:creationId xmlns:a16="http://schemas.microsoft.com/office/drawing/2014/main" id="{F37CA502-821C-4F82-BF19-E6F54433DD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16" y="0"/>
            <a:ext cx="2431107" cy="6858000"/>
          </a:xfrm>
          <a:prstGeom prst="rect">
            <a:avLst/>
          </a:prstGeom>
        </p:spPr>
      </p:pic>
    </p:spTree>
    <p:extLst>
      <p:ext uri="{BB962C8B-B14F-4D97-AF65-F5344CB8AC3E}">
        <p14:creationId xmlns:p14="http://schemas.microsoft.com/office/powerpoint/2010/main" val="724813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6D468-000B-487E-B920-D7BBF1D0F2A7}"/>
              </a:ext>
            </a:extLst>
          </p:cNvPr>
          <p:cNvSpPr>
            <a:spLocks noGrp="1"/>
          </p:cNvSpPr>
          <p:nvPr>
            <p:ph type="title"/>
          </p:nvPr>
        </p:nvSpPr>
        <p:spPr/>
        <p:txBody>
          <a:bodyPr/>
          <a:lstStyle/>
          <a:p>
            <a:r>
              <a:rPr lang="en-US" dirty="0">
                <a:latin typeface="Candara Light" panose="020E0502030303020204" pitchFamily="34" charset="0"/>
              </a:rPr>
              <a:t>Open-mindedness as intellectual virtue</a:t>
            </a:r>
          </a:p>
        </p:txBody>
      </p:sp>
      <p:sp>
        <p:nvSpPr>
          <p:cNvPr id="4" name="TextBox 3">
            <a:extLst>
              <a:ext uri="{FF2B5EF4-FFF2-40B4-BE49-F238E27FC236}">
                <a16:creationId xmlns:a16="http://schemas.microsoft.com/office/drawing/2014/main" id="{81C832D1-F35B-4D5A-8977-8A61EA24795A}"/>
              </a:ext>
            </a:extLst>
          </p:cNvPr>
          <p:cNvSpPr txBox="1"/>
          <p:nvPr/>
        </p:nvSpPr>
        <p:spPr>
          <a:xfrm>
            <a:off x="4290642" y="2658794"/>
            <a:ext cx="3474720" cy="1077218"/>
          </a:xfrm>
          <a:prstGeom prst="rect">
            <a:avLst/>
          </a:prstGeom>
          <a:noFill/>
        </p:spPr>
        <p:txBody>
          <a:bodyPr wrap="square" rtlCol="0">
            <a:spAutoFit/>
          </a:bodyPr>
          <a:lstStyle/>
          <a:p>
            <a:pPr algn="ctr"/>
            <a:r>
              <a:rPr lang="en-US" sz="3200" dirty="0">
                <a:latin typeface="Candara Light" panose="020E0502030303020204" pitchFamily="34" charset="0"/>
              </a:rPr>
              <a:t>Open-Mindedness</a:t>
            </a:r>
          </a:p>
          <a:p>
            <a:pPr algn="ctr"/>
            <a:r>
              <a:rPr lang="en-US" sz="3200" dirty="0">
                <a:latin typeface="Candara Light" panose="020E0502030303020204" pitchFamily="34" charset="0"/>
              </a:rPr>
              <a:t>(Virtue)</a:t>
            </a:r>
          </a:p>
        </p:txBody>
      </p:sp>
      <p:sp>
        <p:nvSpPr>
          <p:cNvPr id="5" name="TextBox 4">
            <a:extLst>
              <a:ext uri="{FF2B5EF4-FFF2-40B4-BE49-F238E27FC236}">
                <a16:creationId xmlns:a16="http://schemas.microsoft.com/office/drawing/2014/main" id="{05F384B1-0031-4880-A2BD-3EE04D01E51E}"/>
              </a:ext>
            </a:extLst>
          </p:cNvPr>
          <p:cNvSpPr txBox="1"/>
          <p:nvPr/>
        </p:nvSpPr>
        <p:spPr>
          <a:xfrm>
            <a:off x="546287" y="2656446"/>
            <a:ext cx="3474720" cy="1569660"/>
          </a:xfrm>
          <a:prstGeom prst="rect">
            <a:avLst/>
          </a:prstGeom>
          <a:noFill/>
        </p:spPr>
        <p:txBody>
          <a:bodyPr wrap="square" rtlCol="0">
            <a:spAutoFit/>
          </a:bodyPr>
          <a:lstStyle/>
          <a:p>
            <a:pPr algn="ctr"/>
            <a:r>
              <a:rPr lang="en-US" sz="3200" dirty="0">
                <a:latin typeface="Candara Light" panose="020E0502030303020204" pitchFamily="34" charset="0"/>
              </a:rPr>
              <a:t>Closed-Mindedness</a:t>
            </a:r>
          </a:p>
          <a:p>
            <a:pPr algn="ctr"/>
            <a:r>
              <a:rPr lang="en-US" sz="3200" dirty="0">
                <a:latin typeface="Candara Light" panose="020E0502030303020204" pitchFamily="34" charset="0"/>
              </a:rPr>
              <a:t>(Deficiency)</a:t>
            </a:r>
          </a:p>
        </p:txBody>
      </p:sp>
      <p:sp>
        <p:nvSpPr>
          <p:cNvPr id="6" name="TextBox 5">
            <a:extLst>
              <a:ext uri="{FF2B5EF4-FFF2-40B4-BE49-F238E27FC236}">
                <a16:creationId xmlns:a16="http://schemas.microsoft.com/office/drawing/2014/main" id="{67463C20-028B-4B33-BB2C-B6F5F589AF7E}"/>
              </a:ext>
            </a:extLst>
          </p:cNvPr>
          <p:cNvSpPr txBox="1"/>
          <p:nvPr/>
        </p:nvSpPr>
        <p:spPr>
          <a:xfrm>
            <a:off x="7931835" y="2656446"/>
            <a:ext cx="3474720" cy="1569660"/>
          </a:xfrm>
          <a:prstGeom prst="rect">
            <a:avLst/>
          </a:prstGeom>
          <a:noFill/>
        </p:spPr>
        <p:txBody>
          <a:bodyPr wrap="square" rtlCol="0">
            <a:spAutoFit/>
          </a:bodyPr>
          <a:lstStyle/>
          <a:p>
            <a:pPr algn="ctr"/>
            <a:r>
              <a:rPr lang="en-US" sz="3200" dirty="0">
                <a:latin typeface="Candara Light" panose="020E0502030303020204" pitchFamily="34" charset="0"/>
              </a:rPr>
              <a:t>Being credulous</a:t>
            </a:r>
          </a:p>
          <a:p>
            <a:pPr algn="ctr"/>
            <a:r>
              <a:rPr lang="en-US" sz="3200" dirty="0">
                <a:latin typeface="Candara Light" panose="020E0502030303020204" pitchFamily="34" charset="0"/>
              </a:rPr>
              <a:t>Being gullible</a:t>
            </a:r>
          </a:p>
          <a:p>
            <a:pPr algn="ctr"/>
            <a:r>
              <a:rPr lang="en-US" sz="3200" dirty="0">
                <a:latin typeface="Candara Light" panose="020E0502030303020204" pitchFamily="34" charset="0"/>
              </a:rPr>
              <a:t>(Excess)</a:t>
            </a:r>
          </a:p>
        </p:txBody>
      </p:sp>
    </p:spTree>
    <p:extLst>
      <p:ext uri="{BB962C8B-B14F-4D97-AF65-F5344CB8AC3E}">
        <p14:creationId xmlns:p14="http://schemas.microsoft.com/office/powerpoint/2010/main" val="2272298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6D468-000B-487E-B920-D7BBF1D0F2A7}"/>
              </a:ext>
            </a:extLst>
          </p:cNvPr>
          <p:cNvSpPr>
            <a:spLocks noGrp="1"/>
          </p:cNvSpPr>
          <p:nvPr>
            <p:ph type="title"/>
          </p:nvPr>
        </p:nvSpPr>
        <p:spPr/>
        <p:txBody>
          <a:bodyPr>
            <a:normAutofit/>
          </a:bodyPr>
          <a:lstStyle/>
          <a:p>
            <a:r>
              <a:rPr lang="en-US" sz="4000" dirty="0">
                <a:latin typeface="Candara Light" panose="020E0502030303020204" pitchFamily="34" charset="0"/>
              </a:rPr>
              <a:t>Rebecca Taylor. “Open-mindedness:  An Intellectual Virtue.”</a:t>
            </a:r>
          </a:p>
        </p:txBody>
      </p:sp>
      <p:sp>
        <p:nvSpPr>
          <p:cNvPr id="3" name="TextBox 2">
            <a:extLst>
              <a:ext uri="{FF2B5EF4-FFF2-40B4-BE49-F238E27FC236}">
                <a16:creationId xmlns:a16="http://schemas.microsoft.com/office/drawing/2014/main" id="{BDA5CCE2-7DA5-498E-8D30-DE6CC401C6C1}"/>
              </a:ext>
            </a:extLst>
          </p:cNvPr>
          <p:cNvSpPr txBox="1"/>
          <p:nvPr/>
        </p:nvSpPr>
        <p:spPr>
          <a:xfrm>
            <a:off x="1069145" y="2067951"/>
            <a:ext cx="10044332" cy="3539430"/>
          </a:xfrm>
          <a:prstGeom prst="rect">
            <a:avLst/>
          </a:prstGeom>
          <a:noFill/>
        </p:spPr>
        <p:txBody>
          <a:bodyPr wrap="square" rtlCol="0">
            <a:spAutoFit/>
          </a:bodyPr>
          <a:lstStyle/>
          <a:p>
            <a:r>
              <a:rPr lang="en-US" sz="2800" dirty="0">
                <a:solidFill>
                  <a:srgbClr val="000000"/>
                </a:solidFill>
                <a:latin typeface="Courier New" panose="02070309020205020404" pitchFamily="49" charset="0"/>
              </a:rPr>
              <a:t>Whereas </a:t>
            </a:r>
            <a:r>
              <a:rPr lang="en-US" sz="2800" i="1" dirty="0">
                <a:solidFill>
                  <a:srgbClr val="000000"/>
                </a:solidFill>
                <a:latin typeface="Courier New" panose="02070309020205020404" pitchFamily="49" charset="0"/>
              </a:rPr>
              <a:t>intellectual humility </a:t>
            </a:r>
            <a:r>
              <a:rPr lang="en-US" sz="2800" dirty="0">
                <a:solidFill>
                  <a:srgbClr val="000000"/>
                </a:solidFill>
                <a:latin typeface="Courier New" panose="02070309020205020404" pitchFamily="49" charset="0"/>
              </a:rPr>
              <a:t>is necessary for the specific motive that defines [open-mindedness] and so is necessary for the possession of the virtue, </a:t>
            </a:r>
            <a:r>
              <a:rPr lang="en-US" sz="2800" i="1" dirty="0">
                <a:solidFill>
                  <a:srgbClr val="000000"/>
                </a:solidFill>
                <a:latin typeface="Courier New" panose="02070309020205020404" pitchFamily="49" charset="0"/>
              </a:rPr>
              <a:t>intellectual courage </a:t>
            </a:r>
            <a:r>
              <a:rPr lang="en-US" sz="2800" dirty="0">
                <a:solidFill>
                  <a:srgbClr val="000000"/>
                </a:solidFill>
                <a:latin typeface="Courier New" panose="02070309020205020404" pitchFamily="49" charset="0"/>
              </a:rPr>
              <a:t>and </a:t>
            </a:r>
            <a:r>
              <a:rPr lang="en-US" sz="2800" i="1" dirty="0">
                <a:solidFill>
                  <a:srgbClr val="000000"/>
                </a:solidFill>
                <a:latin typeface="Courier New" panose="02070309020205020404" pitchFamily="49" charset="0"/>
              </a:rPr>
              <a:t>intellectual diligence </a:t>
            </a:r>
            <a:r>
              <a:rPr lang="en-US" sz="2800" dirty="0">
                <a:solidFill>
                  <a:srgbClr val="000000"/>
                </a:solidFill>
                <a:latin typeface="Courier New" panose="02070309020205020404" pitchFamily="49" charset="0"/>
              </a:rPr>
              <a:t>are necessary for the agent to be successful in following through on the open-minded motive in a wide array of contexts (p. 605).</a:t>
            </a:r>
            <a:endParaRPr lang="en-US" sz="2800" dirty="0"/>
          </a:p>
        </p:txBody>
      </p:sp>
    </p:spTree>
    <p:extLst>
      <p:ext uri="{BB962C8B-B14F-4D97-AF65-F5344CB8AC3E}">
        <p14:creationId xmlns:p14="http://schemas.microsoft.com/office/powerpoint/2010/main" val="2515526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894AA-83C5-491C-935D-C9CE54FE2C5A}"/>
              </a:ext>
            </a:extLst>
          </p:cNvPr>
          <p:cNvSpPr>
            <a:spLocks noGrp="1"/>
          </p:cNvSpPr>
          <p:nvPr>
            <p:ph type="title"/>
          </p:nvPr>
        </p:nvSpPr>
        <p:spPr/>
        <p:txBody>
          <a:bodyPr/>
          <a:lstStyle/>
          <a:p>
            <a:r>
              <a:rPr lang="en-US" dirty="0">
                <a:latin typeface="Candara Light" panose="020E0502030303020204" pitchFamily="34" charset="0"/>
              </a:rPr>
              <a:t>Check-in and Questions</a:t>
            </a:r>
          </a:p>
        </p:txBody>
      </p:sp>
      <p:sp>
        <p:nvSpPr>
          <p:cNvPr id="3" name="Content Placeholder 2">
            <a:extLst>
              <a:ext uri="{FF2B5EF4-FFF2-40B4-BE49-F238E27FC236}">
                <a16:creationId xmlns:a16="http://schemas.microsoft.com/office/drawing/2014/main" id="{DD2B4D24-0B29-4E94-9839-238A4BFFFFD7}"/>
              </a:ext>
            </a:extLst>
          </p:cNvPr>
          <p:cNvSpPr>
            <a:spLocks noGrp="1"/>
          </p:cNvSpPr>
          <p:nvPr>
            <p:ph idx="1"/>
          </p:nvPr>
        </p:nvSpPr>
        <p:spPr>
          <a:xfrm>
            <a:off x="838200" y="1825625"/>
            <a:ext cx="8221394" cy="4351338"/>
          </a:xfrm>
        </p:spPr>
        <p:txBody>
          <a:bodyPr/>
          <a:lstStyle/>
          <a:p>
            <a:pPr marL="0" indent="0">
              <a:buNone/>
            </a:pPr>
            <a:endParaRPr lang="en-US" sz="3600" dirty="0">
              <a:latin typeface="Candara Light" panose="020E0502030303020204" pitchFamily="34" charset="0"/>
            </a:endParaRPr>
          </a:p>
          <a:p>
            <a:pPr marL="514350" indent="-514350">
              <a:buFont typeface="+mj-lt"/>
              <a:buAutoNum type="arabicPeriod"/>
            </a:pPr>
            <a:r>
              <a:rPr lang="en-US" sz="3600" dirty="0">
                <a:latin typeface="Candara Light" panose="020E0502030303020204" pitchFamily="34" charset="0"/>
              </a:rPr>
              <a:t>Is it possible to be too open-minded?</a:t>
            </a:r>
          </a:p>
          <a:p>
            <a:pPr marL="514350" indent="-514350">
              <a:buFont typeface="+mj-lt"/>
              <a:buAutoNum type="arabicPeriod"/>
            </a:pPr>
            <a:endParaRPr lang="en-US" sz="3600" dirty="0">
              <a:latin typeface="Candara Light" panose="020E0502030303020204" pitchFamily="34" charset="0"/>
            </a:endParaRPr>
          </a:p>
          <a:p>
            <a:pPr marL="514350" indent="-514350">
              <a:buFont typeface="+mj-lt"/>
              <a:buAutoNum type="arabicPeriod"/>
            </a:pPr>
            <a:r>
              <a:rPr lang="en-US" sz="3600" dirty="0">
                <a:latin typeface="Candara Light" panose="020E0502030303020204" pitchFamily="34" charset="0"/>
              </a:rPr>
              <a:t>Does open-mindedness require staying neutral on controversial questions?</a:t>
            </a:r>
          </a:p>
          <a:p>
            <a:pPr marL="514350" indent="-514350">
              <a:buFont typeface="+mj-lt"/>
              <a:buAutoNum type="arabicPeriod"/>
            </a:pPr>
            <a:endParaRPr lang="en-US" sz="3600" dirty="0">
              <a:latin typeface="Candara Light" panose="020E0502030303020204" pitchFamily="34" charset="0"/>
            </a:endParaRPr>
          </a:p>
          <a:p>
            <a:endParaRPr lang="en-US" dirty="0"/>
          </a:p>
        </p:txBody>
      </p:sp>
      <p:pic>
        <p:nvPicPr>
          <p:cNvPr id="5" name="Picture 4" descr="A picture containing outdoor, photo, building, old&#10;&#10;Description automatically generated">
            <a:extLst>
              <a:ext uri="{FF2B5EF4-FFF2-40B4-BE49-F238E27FC236}">
                <a16:creationId xmlns:a16="http://schemas.microsoft.com/office/drawing/2014/main" id="{E7722473-1E42-42AE-8CF3-0B5017FFDA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2207" y="0"/>
            <a:ext cx="1841748" cy="6858000"/>
          </a:xfrm>
          <a:prstGeom prst="rect">
            <a:avLst/>
          </a:prstGeom>
        </p:spPr>
      </p:pic>
    </p:spTree>
    <p:extLst>
      <p:ext uri="{BB962C8B-B14F-4D97-AF65-F5344CB8AC3E}">
        <p14:creationId xmlns:p14="http://schemas.microsoft.com/office/powerpoint/2010/main" val="2906371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6D468-000B-487E-B920-D7BBF1D0F2A7}"/>
              </a:ext>
            </a:extLst>
          </p:cNvPr>
          <p:cNvSpPr>
            <a:spLocks noGrp="1"/>
          </p:cNvSpPr>
          <p:nvPr>
            <p:ph type="title"/>
          </p:nvPr>
        </p:nvSpPr>
        <p:spPr/>
        <p:txBody>
          <a:bodyPr>
            <a:normAutofit/>
          </a:bodyPr>
          <a:lstStyle/>
          <a:p>
            <a:r>
              <a:rPr lang="en-US" sz="4000" dirty="0">
                <a:latin typeface="Candara Light" panose="020E0502030303020204" pitchFamily="34" charset="0"/>
              </a:rPr>
              <a:t>William Hare.  </a:t>
            </a:r>
            <a:r>
              <a:rPr lang="en-US" sz="4000" i="1" dirty="0">
                <a:latin typeface="Candara Light" panose="020E0502030303020204" pitchFamily="34" charset="0"/>
              </a:rPr>
              <a:t>In </a:t>
            </a:r>
            <a:r>
              <a:rPr lang="en-US" sz="4000" i="1" dirty="0" err="1">
                <a:latin typeface="Candara Light" panose="020E0502030303020204" pitchFamily="34" charset="0"/>
              </a:rPr>
              <a:t>Defence</a:t>
            </a:r>
            <a:r>
              <a:rPr lang="en-US" sz="4000" i="1" dirty="0">
                <a:latin typeface="Candara Light" panose="020E0502030303020204" pitchFamily="34" charset="0"/>
              </a:rPr>
              <a:t> of Open-mindedness.</a:t>
            </a:r>
            <a:endParaRPr lang="en-US" sz="4000" dirty="0">
              <a:latin typeface="Candara Light" panose="020E0502030303020204" pitchFamily="34" charset="0"/>
            </a:endParaRPr>
          </a:p>
        </p:txBody>
      </p:sp>
      <p:sp>
        <p:nvSpPr>
          <p:cNvPr id="3" name="TextBox 2">
            <a:extLst>
              <a:ext uri="{FF2B5EF4-FFF2-40B4-BE49-F238E27FC236}">
                <a16:creationId xmlns:a16="http://schemas.microsoft.com/office/drawing/2014/main" id="{BDA5CCE2-7DA5-498E-8D30-DE6CC401C6C1}"/>
              </a:ext>
            </a:extLst>
          </p:cNvPr>
          <p:cNvSpPr txBox="1"/>
          <p:nvPr/>
        </p:nvSpPr>
        <p:spPr>
          <a:xfrm>
            <a:off x="1069145" y="2067951"/>
            <a:ext cx="10044332" cy="2554545"/>
          </a:xfrm>
          <a:prstGeom prst="rect">
            <a:avLst/>
          </a:prstGeom>
          <a:noFill/>
        </p:spPr>
        <p:txBody>
          <a:bodyPr wrap="square" rtlCol="0">
            <a:spAutoFit/>
          </a:bodyPr>
          <a:lstStyle/>
          <a:p>
            <a:r>
              <a:rPr lang="en-US" sz="3200" dirty="0">
                <a:latin typeface="Courier New" panose="02070309020205020404" pitchFamily="49" charset="0"/>
                <a:cs typeface="Courier New" panose="02070309020205020404" pitchFamily="49" charset="0"/>
              </a:rPr>
              <a:t>Open-mindedness involves a willingness to form and revise one’s views as impartially and as objectively as possible in light of available </a:t>
            </a:r>
            <a:r>
              <a:rPr lang="en-US" sz="3200" i="1" dirty="0">
                <a:latin typeface="Courier New" panose="02070309020205020404" pitchFamily="49" charset="0"/>
                <a:cs typeface="Courier New" panose="02070309020205020404" pitchFamily="49" charset="0"/>
              </a:rPr>
              <a:t>evidence</a:t>
            </a:r>
            <a:r>
              <a:rPr lang="en-US" sz="3200" dirty="0">
                <a:latin typeface="Courier New" panose="02070309020205020404" pitchFamily="49" charset="0"/>
                <a:cs typeface="Courier New" panose="02070309020205020404" pitchFamily="49" charset="0"/>
              </a:rPr>
              <a:t> and </a:t>
            </a:r>
            <a:r>
              <a:rPr lang="en-US" sz="3200" i="1" dirty="0">
                <a:latin typeface="Courier New" panose="02070309020205020404" pitchFamily="49" charset="0"/>
                <a:cs typeface="Courier New" panose="02070309020205020404" pitchFamily="49" charset="0"/>
              </a:rPr>
              <a:t>argument</a:t>
            </a:r>
            <a:r>
              <a:rPr lang="en-US" sz="3200" dirty="0">
                <a:latin typeface="Courier New" panose="02070309020205020404" pitchFamily="49" charset="0"/>
                <a:cs typeface="Courier New" panose="02070309020205020404" pitchFamily="49" charset="0"/>
              </a:rPr>
              <a:t>” (p. 3).</a:t>
            </a:r>
          </a:p>
        </p:txBody>
      </p:sp>
    </p:spTree>
    <p:extLst>
      <p:ext uri="{BB962C8B-B14F-4D97-AF65-F5344CB8AC3E}">
        <p14:creationId xmlns:p14="http://schemas.microsoft.com/office/powerpoint/2010/main" val="758049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black and white photo of a river&#10;&#10;Description automatically generated">
            <a:extLst>
              <a:ext uri="{FF2B5EF4-FFF2-40B4-BE49-F238E27FC236}">
                <a16:creationId xmlns:a16="http://schemas.microsoft.com/office/drawing/2014/main" id="{ED795D26-1D56-4198-AEAD-E4782AE578C7}"/>
              </a:ext>
            </a:extLst>
          </p:cNvPr>
          <p:cNvPicPr>
            <a:picLocks noChangeAspect="1"/>
          </p:cNvPicPr>
          <p:nvPr/>
        </p:nvPicPr>
        <p:blipFill rotWithShape="1">
          <a:blip r:embed="rId3">
            <a:extLst>
              <a:ext uri="{28A0092B-C50C-407E-A947-70E740481C1C}">
                <a14:useLocalDpi xmlns:a14="http://schemas.microsoft.com/office/drawing/2010/main" val="0"/>
              </a:ext>
            </a:extLst>
          </a:blip>
          <a:srcRect t="6390" b="15213"/>
          <a:stretch/>
        </p:blipFill>
        <p:spPr>
          <a:xfrm>
            <a:off x="20" y="10"/>
            <a:ext cx="12191980" cy="6857990"/>
          </a:xfrm>
          <a:prstGeom prst="rect">
            <a:avLst/>
          </a:prstGeom>
        </p:spPr>
      </p:pic>
    </p:spTree>
    <p:extLst>
      <p:ext uri="{BB962C8B-B14F-4D97-AF65-F5344CB8AC3E}">
        <p14:creationId xmlns:p14="http://schemas.microsoft.com/office/powerpoint/2010/main" val="2724226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hoto, clock, mirror, room&#10;&#10;Description automatically generated">
            <a:extLst>
              <a:ext uri="{FF2B5EF4-FFF2-40B4-BE49-F238E27FC236}">
                <a16:creationId xmlns:a16="http://schemas.microsoft.com/office/drawing/2014/main" id="{78EF9647-5FA5-478D-BE0E-D9503F8465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87" y="0"/>
            <a:ext cx="2946797" cy="6858000"/>
          </a:xfrm>
          <a:prstGeom prst="rect">
            <a:avLst/>
          </a:prstGeom>
        </p:spPr>
      </p:pic>
      <p:sp>
        <p:nvSpPr>
          <p:cNvPr id="6" name="TextBox 5">
            <a:extLst>
              <a:ext uri="{FF2B5EF4-FFF2-40B4-BE49-F238E27FC236}">
                <a16:creationId xmlns:a16="http://schemas.microsoft.com/office/drawing/2014/main" id="{5F745041-7B3E-460C-A2D9-50D444754E7A}"/>
              </a:ext>
            </a:extLst>
          </p:cNvPr>
          <p:cNvSpPr txBox="1"/>
          <p:nvPr/>
        </p:nvSpPr>
        <p:spPr>
          <a:xfrm>
            <a:off x="3846286" y="1538514"/>
            <a:ext cx="7286171" cy="1938992"/>
          </a:xfrm>
          <a:prstGeom prst="rect">
            <a:avLst/>
          </a:prstGeom>
          <a:noFill/>
        </p:spPr>
        <p:txBody>
          <a:bodyPr wrap="square" rtlCol="0">
            <a:spAutoFit/>
          </a:bodyPr>
          <a:lstStyle/>
          <a:p>
            <a:r>
              <a:rPr lang="en-US" sz="4000" dirty="0">
                <a:latin typeface="Candara Light" panose="020E0502030303020204" pitchFamily="34" charset="0"/>
              </a:rPr>
              <a:t>In educational contexts, what’s the best motivation for students to be open-minded?</a:t>
            </a:r>
          </a:p>
        </p:txBody>
      </p:sp>
    </p:spTree>
    <p:extLst>
      <p:ext uri="{BB962C8B-B14F-4D97-AF65-F5344CB8AC3E}">
        <p14:creationId xmlns:p14="http://schemas.microsoft.com/office/powerpoint/2010/main" val="3365604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6D468-000B-487E-B920-D7BBF1D0F2A7}"/>
              </a:ext>
            </a:extLst>
          </p:cNvPr>
          <p:cNvSpPr>
            <a:spLocks noGrp="1"/>
          </p:cNvSpPr>
          <p:nvPr>
            <p:ph type="title"/>
          </p:nvPr>
        </p:nvSpPr>
        <p:spPr/>
        <p:txBody>
          <a:bodyPr>
            <a:normAutofit/>
          </a:bodyPr>
          <a:lstStyle/>
          <a:p>
            <a:r>
              <a:rPr lang="en-US" sz="4000" dirty="0">
                <a:latin typeface="Candara Light" panose="020E0502030303020204" pitchFamily="34" charset="0"/>
              </a:rPr>
              <a:t>Allan Bloom. “Interpretive Essay.” </a:t>
            </a:r>
            <a:r>
              <a:rPr lang="en-US" sz="4000" i="1" dirty="0">
                <a:latin typeface="Candara Light" panose="020E0502030303020204" pitchFamily="34" charset="0"/>
              </a:rPr>
              <a:t>The Republic of Plato.</a:t>
            </a:r>
            <a:endParaRPr lang="en-US" sz="4000" dirty="0">
              <a:latin typeface="Candara Light" panose="020E0502030303020204" pitchFamily="34" charset="0"/>
            </a:endParaRPr>
          </a:p>
        </p:txBody>
      </p:sp>
      <p:sp>
        <p:nvSpPr>
          <p:cNvPr id="3" name="TextBox 2">
            <a:extLst>
              <a:ext uri="{FF2B5EF4-FFF2-40B4-BE49-F238E27FC236}">
                <a16:creationId xmlns:a16="http://schemas.microsoft.com/office/drawing/2014/main" id="{BDA5CCE2-7DA5-498E-8D30-DE6CC401C6C1}"/>
              </a:ext>
            </a:extLst>
          </p:cNvPr>
          <p:cNvSpPr txBox="1"/>
          <p:nvPr/>
        </p:nvSpPr>
        <p:spPr>
          <a:xfrm>
            <a:off x="1069145" y="2067951"/>
            <a:ext cx="10044332" cy="4524315"/>
          </a:xfrm>
          <a:prstGeom prst="rect">
            <a:avLst/>
          </a:prstGeom>
          <a:noFill/>
        </p:spPr>
        <p:txBody>
          <a:bodyPr wrap="square" rtlCol="0">
            <a:spAutoFit/>
          </a:bodyPr>
          <a:lstStyle/>
          <a:p>
            <a:r>
              <a:rPr lang="en-US" sz="2400" dirty="0">
                <a:latin typeface="Courier New" panose="02070309020205020404" pitchFamily="49" charset="0"/>
                <a:cs typeface="Courier New" panose="02070309020205020404" pitchFamily="49" charset="0"/>
              </a:rPr>
              <a:t>The philosopher [the lover of wisdom] learns as other men love -- simply because it seems good and an end in itself; as a matter of fact, learning is an erotic activity for him.  Love of learning is another expression of man’s </a:t>
            </a:r>
            <a:r>
              <a:rPr lang="en-US" sz="2400" i="1" dirty="0" err="1">
                <a:latin typeface="Courier New" panose="02070309020205020404" pitchFamily="49" charset="0"/>
                <a:cs typeface="Courier New" panose="02070309020205020404" pitchFamily="49" charset="0"/>
              </a:rPr>
              <a:t>eros</a:t>
            </a:r>
            <a:r>
              <a:rPr lang="en-US" sz="2400" dirty="0">
                <a:latin typeface="Courier New" panose="02070309020205020404" pitchFamily="49" charset="0"/>
                <a:cs typeface="Courier New" panose="02070309020205020404" pitchFamily="49" charset="0"/>
              </a:rPr>
              <a:t>, of his longing for completeness.  Such a man wants to know everything, aware that no part can be understood without being considered in relation to the whole.  He is the man who can preserve his disinterestedness even in the difficult human questions which concern him most immediately, because he is more attracted by clarity than life, satisfaction of desire, or honor (p. 393).</a:t>
            </a:r>
          </a:p>
        </p:txBody>
      </p:sp>
    </p:spTree>
    <p:extLst>
      <p:ext uri="{BB962C8B-B14F-4D97-AF65-F5344CB8AC3E}">
        <p14:creationId xmlns:p14="http://schemas.microsoft.com/office/powerpoint/2010/main" val="3715103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yellow, building, colorful, orange&#10;&#10;Description automatically generated">
            <a:extLst>
              <a:ext uri="{FF2B5EF4-FFF2-40B4-BE49-F238E27FC236}">
                <a16:creationId xmlns:a16="http://schemas.microsoft.com/office/drawing/2014/main" id="{F5C2AAEC-97C3-49F6-9D82-0CFD46C4973C}"/>
              </a:ext>
            </a:extLst>
          </p:cNvPr>
          <p:cNvPicPr>
            <a:picLocks noChangeAspect="1"/>
          </p:cNvPicPr>
          <p:nvPr/>
        </p:nvPicPr>
        <p:blipFill rotWithShape="1">
          <a:blip r:embed="rId3">
            <a:extLst>
              <a:ext uri="{28A0092B-C50C-407E-A947-70E740481C1C}">
                <a14:useLocalDpi xmlns:a14="http://schemas.microsoft.com/office/drawing/2010/main" val="0"/>
              </a:ext>
            </a:extLst>
          </a:blip>
          <a:srcRect t="15173" b="10077"/>
          <a:stretch/>
        </p:blipFill>
        <p:spPr>
          <a:xfrm>
            <a:off x="20" y="10"/>
            <a:ext cx="12191980" cy="6857990"/>
          </a:xfrm>
          <a:prstGeom prst="rect">
            <a:avLst/>
          </a:prstGeom>
        </p:spPr>
      </p:pic>
    </p:spTree>
    <p:extLst>
      <p:ext uri="{BB962C8B-B14F-4D97-AF65-F5344CB8AC3E}">
        <p14:creationId xmlns:p14="http://schemas.microsoft.com/office/powerpoint/2010/main" val="3385226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electronics, display, photo, sitting&#10;&#10;Description automatically generated">
            <a:extLst>
              <a:ext uri="{FF2B5EF4-FFF2-40B4-BE49-F238E27FC236}">
                <a16:creationId xmlns:a16="http://schemas.microsoft.com/office/drawing/2014/main" id="{2B9126AF-0E9E-4859-B2AE-CF1C27ED1A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93" y="0"/>
            <a:ext cx="4835426" cy="6858000"/>
          </a:xfrm>
          <a:prstGeom prst="rect">
            <a:avLst/>
          </a:prstGeom>
        </p:spPr>
      </p:pic>
      <p:sp>
        <p:nvSpPr>
          <p:cNvPr id="6" name="TextBox 5">
            <a:extLst>
              <a:ext uri="{FF2B5EF4-FFF2-40B4-BE49-F238E27FC236}">
                <a16:creationId xmlns:a16="http://schemas.microsoft.com/office/drawing/2014/main" id="{960E0A01-AF52-4464-A883-54A868807BBB}"/>
              </a:ext>
            </a:extLst>
          </p:cNvPr>
          <p:cNvSpPr txBox="1"/>
          <p:nvPr/>
        </p:nvSpPr>
        <p:spPr>
          <a:xfrm>
            <a:off x="5660571" y="638629"/>
            <a:ext cx="5921829" cy="5386090"/>
          </a:xfrm>
          <a:prstGeom prst="rect">
            <a:avLst/>
          </a:prstGeom>
          <a:noFill/>
        </p:spPr>
        <p:txBody>
          <a:bodyPr wrap="square" rtlCol="0">
            <a:spAutoFit/>
          </a:bodyPr>
          <a:lstStyle/>
          <a:p>
            <a:r>
              <a:rPr lang="en-US" sz="3200" dirty="0">
                <a:latin typeface="Candara Light" panose="020E0502030303020204" pitchFamily="34" charset="0"/>
              </a:rPr>
              <a:t>Meyer &amp; Land</a:t>
            </a:r>
          </a:p>
          <a:p>
            <a:endParaRPr lang="en-US" sz="3200" dirty="0">
              <a:latin typeface="Candara Light" panose="020E0502030303020204" pitchFamily="34" charset="0"/>
            </a:endParaRPr>
          </a:p>
          <a:p>
            <a:r>
              <a:rPr lang="en-US" sz="2800" dirty="0">
                <a:latin typeface="Candara Light" panose="020E0502030303020204" pitchFamily="34" charset="0"/>
              </a:rPr>
              <a:t>Threshold concepts are:</a:t>
            </a:r>
          </a:p>
          <a:p>
            <a:pPr marL="514350" indent="-514350">
              <a:buFont typeface="+mj-lt"/>
              <a:buAutoNum type="arabicPeriod"/>
            </a:pPr>
            <a:r>
              <a:rPr lang="en-US" sz="2800" dirty="0">
                <a:latin typeface="Candara Light" panose="020E0502030303020204" pitchFamily="34" charset="0"/>
              </a:rPr>
              <a:t>Transformative</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Irreversible</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Integrative</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Conceptually bounded</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Troublesome</a:t>
            </a:r>
          </a:p>
        </p:txBody>
      </p:sp>
    </p:spTree>
    <p:extLst>
      <p:ext uri="{BB962C8B-B14F-4D97-AF65-F5344CB8AC3E}">
        <p14:creationId xmlns:p14="http://schemas.microsoft.com/office/powerpoint/2010/main" val="3411269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32651-4C9F-490E-89B4-77FB60780B9D}"/>
              </a:ext>
            </a:extLst>
          </p:cNvPr>
          <p:cNvSpPr>
            <a:spLocks noGrp="1"/>
          </p:cNvSpPr>
          <p:nvPr>
            <p:ph type="title"/>
          </p:nvPr>
        </p:nvSpPr>
        <p:spPr/>
        <p:txBody>
          <a:bodyPr>
            <a:normAutofit/>
          </a:bodyPr>
          <a:lstStyle/>
          <a:p>
            <a:r>
              <a:rPr lang="en-US" dirty="0">
                <a:latin typeface="Candara Light" panose="020E0502030303020204" pitchFamily="34" charset="0"/>
              </a:rPr>
              <a:t>Townsend, Brunetti, and Hofer. “Threshold Concepts and Information Literacy.”</a:t>
            </a:r>
          </a:p>
        </p:txBody>
      </p:sp>
      <p:sp>
        <p:nvSpPr>
          <p:cNvPr id="3" name="Content Placeholder 2">
            <a:extLst>
              <a:ext uri="{FF2B5EF4-FFF2-40B4-BE49-F238E27FC236}">
                <a16:creationId xmlns:a16="http://schemas.microsoft.com/office/drawing/2014/main" id="{0906850B-C1CC-45AA-813E-FEF0C9F872F2}"/>
              </a:ext>
            </a:extLst>
          </p:cNvPr>
          <p:cNvSpPr>
            <a:spLocks noGrp="1"/>
          </p:cNvSpPr>
          <p:nvPr>
            <p:ph idx="1"/>
          </p:nvPr>
        </p:nvSpPr>
        <p:spPr>
          <a:xfrm>
            <a:off x="838200" y="2135121"/>
            <a:ext cx="10515600" cy="4351338"/>
          </a:xfrm>
        </p:spPr>
        <p:txBody>
          <a:bodyPr>
            <a:normAutofit/>
          </a:bodyPr>
          <a:lstStyle/>
          <a:p>
            <a:pPr marL="0" indent="0">
              <a:buNone/>
            </a:pPr>
            <a:r>
              <a:rPr lang="en-US" sz="3200" dirty="0">
                <a:latin typeface="Courier New" panose="02070309020205020404" pitchFamily="49" charset="0"/>
                <a:cs typeface="Courier New" panose="02070309020205020404" pitchFamily="49" charset="0"/>
              </a:rPr>
              <a:t>It is the acknowledgment of the more complex and interesting content beneath the surface of information literacy’s lists of tasks and processes, and a simpler way to uncover and explain that complexity, that makes threshold concepts so exciting” (p. 858).</a:t>
            </a:r>
          </a:p>
        </p:txBody>
      </p:sp>
    </p:spTree>
    <p:extLst>
      <p:ext uri="{BB962C8B-B14F-4D97-AF65-F5344CB8AC3E}">
        <p14:creationId xmlns:p14="http://schemas.microsoft.com/office/powerpoint/2010/main" val="191978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text&#10;&#10;Description automatically generated">
            <a:extLst>
              <a:ext uri="{FF2B5EF4-FFF2-40B4-BE49-F238E27FC236}">
                <a16:creationId xmlns:a16="http://schemas.microsoft.com/office/drawing/2014/main" id="{00E93805-D967-4D2A-AABE-189BCC0DE38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76272" y="507640"/>
            <a:ext cx="4492286" cy="5890012"/>
          </a:xfrm>
        </p:spPr>
      </p:pic>
      <p:sp>
        <p:nvSpPr>
          <p:cNvPr id="2" name="TextBox 1">
            <a:extLst>
              <a:ext uri="{FF2B5EF4-FFF2-40B4-BE49-F238E27FC236}">
                <a16:creationId xmlns:a16="http://schemas.microsoft.com/office/drawing/2014/main" id="{2332CA73-7319-49E6-97F2-E86E79D09BDF}"/>
              </a:ext>
            </a:extLst>
          </p:cNvPr>
          <p:cNvSpPr txBox="1"/>
          <p:nvPr/>
        </p:nvSpPr>
        <p:spPr>
          <a:xfrm>
            <a:off x="530087" y="344557"/>
            <a:ext cx="6785113" cy="5632311"/>
          </a:xfrm>
          <a:prstGeom prst="rect">
            <a:avLst/>
          </a:prstGeom>
          <a:noFill/>
        </p:spPr>
        <p:txBody>
          <a:bodyPr wrap="square" rtlCol="0">
            <a:spAutoFit/>
          </a:bodyPr>
          <a:lstStyle/>
          <a:p>
            <a:r>
              <a:rPr lang="en-US" sz="3600" b="1" dirty="0">
                <a:latin typeface="Candara Light" panose="020E0502030303020204" pitchFamily="34" charset="0"/>
              </a:rPr>
              <a:t>Agenda</a:t>
            </a:r>
          </a:p>
          <a:p>
            <a:endParaRPr lang="en-US" sz="3600" dirty="0">
              <a:latin typeface="Candara Light" panose="020E0502030303020204" pitchFamily="34" charset="0"/>
            </a:endParaRPr>
          </a:p>
          <a:p>
            <a:pPr marL="742950" indent="-742950">
              <a:buFont typeface="+mj-lt"/>
              <a:buAutoNum type="arabicPeriod"/>
            </a:pPr>
            <a:r>
              <a:rPr lang="en-US" sz="3600" dirty="0">
                <a:latin typeface="Candara Light" panose="020E0502030303020204" pitchFamily="34" charset="0"/>
              </a:rPr>
              <a:t>Why this project?</a:t>
            </a:r>
          </a:p>
          <a:p>
            <a:pPr marL="742950" indent="-742950">
              <a:buFont typeface="+mj-lt"/>
              <a:buAutoNum type="arabicPeriod"/>
            </a:pPr>
            <a:endParaRPr lang="en-US" sz="3600" dirty="0">
              <a:latin typeface="Candara Light" panose="020E0502030303020204" pitchFamily="34" charset="0"/>
            </a:endParaRPr>
          </a:p>
          <a:p>
            <a:pPr marL="742950" indent="-742950">
              <a:buFont typeface="+mj-lt"/>
              <a:buAutoNum type="arabicPeriod"/>
            </a:pPr>
            <a:r>
              <a:rPr lang="en-US" sz="3600" dirty="0">
                <a:latin typeface="Candara Light" panose="020E0502030303020204" pitchFamily="34" charset="0"/>
              </a:rPr>
              <a:t>Open-mindedness as an educational aim</a:t>
            </a:r>
          </a:p>
          <a:p>
            <a:pPr marL="742950" indent="-742950">
              <a:buFont typeface="+mj-lt"/>
              <a:buAutoNum type="arabicPeriod"/>
            </a:pPr>
            <a:endParaRPr lang="en-US" sz="3600" dirty="0">
              <a:latin typeface="Candara Light" panose="020E0502030303020204" pitchFamily="34" charset="0"/>
            </a:endParaRPr>
          </a:p>
          <a:p>
            <a:pPr marL="742950" indent="-742950">
              <a:buFont typeface="+mj-lt"/>
              <a:buAutoNum type="arabicPeriod"/>
            </a:pPr>
            <a:r>
              <a:rPr lang="en-US" sz="3600" dirty="0">
                <a:latin typeface="Candara Light" panose="020E0502030303020204" pitchFamily="34" charset="0"/>
              </a:rPr>
              <a:t>Is it a threshold concept?</a:t>
            </a:r>
          </a:p>
          <a:p>
            <a:pPr marL="742950" indent="-742950">
              <a:buFont typeface="+mj-lt"/>
              <a:buAutoNum type="arabicPeriod"/>
            </a:pPr>
            <a:endParaRPr lang="en-US" sz="3600" dirty="0">
              <a:latin typeface="Candara Light" panose="020E0502030303020204" pitchFamily="34" charset="0"/>
            </a:endParaRPr>
          </a:p>
          <a:p>
            <a:pPr marL="742950" indent="-742950">
              <a:buFont typeface="+mj-lt"/>
              <a:buAutoNum type="arabicPeriod"/>
            </a:pPr>
            <a:r>
              <a:rPr lang="en-US" sz="3600" dirty="0">
                <a:latin typeface="Candara Light" panose="020E0502030303020204" pitchFamily="34" charset="0"/>
              </a:rPr>
              <a:t>Questions:  mine and yours</a:t>
            </a:r>
          </a:p>
        </p:txBody>
      </p:sp>
    </p:spTree>
    <p:extLst>
      <p:ext uri="{BB962C8B-B14F-4D97-AF65-F5344CB8AC3E}">
        <p14:creationId xmlns:p14="http://schemas.microsoft.com/office/powerpoint/2010/main" val="3339477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32651-4C9F-490E-89B4-77FB60780B9D}"/>
              </a:ext>
            </a:extLst>
          </p:cNvPr>
          <p:cNvSpPr>
            <a:spLocks noGrp="1"/>
          </p:cNvSpPr>
          <p:nvPr>
            <p:ph type="title"/>
          </p:nvPr>
        </p:nvSpPr>
        <p:spPr/>
        <p:txBody>
          <a:bodyPr>
            <a:normAutofit/>
          </a:bodyPr>
          <a:lstStyle/>
          <a:p>
            <a:r>
              <a:rPr lang="en-US" dirty="0">
                <a:latin typeface="Candara Light" panose="020E0502030303020204" pitchFamily="34" charset="0"/>
              </a:rPr>
              <a:t>Townsend, Brunetti, and Hofer. “Threshold Concepts and Information Literacy.”</a:t>
            </a:r>
          </a:p>
        </p:txBody>
      </p:sp>
      <p:sp>
        <p:nvSpPr>
          <p:cNvPr id="3" name="Content Placeholder 2">
            <a:extLst>
              <a:ext uri="{FF2B5EF4-FFF2-40B4-BE49-F238E27FC236}">
                <a16:creationId xmlns:a16="http://schemas.microsoft.com/office/drawing/2014/main" id="{0906850B-C1CC-45AA-813E-FEF0C9F872F2}"/>
              </a:ext>
            </a:extLst>
          </p:cNvPr>
          <p:cNvSpPr>
            <a:spLocks noGrp="1"/>
          </p:cNvSpPr>
          <p:nvPr>
            <p:ph idx="1"/>
          </p:nvPr>
        </p:nvSpPr>
        <p:spPr>
          <a:xfrm>
            <a:off x="838200" y="2135121"/>
            <a:ext cx="10515600" cy="4351338"/>
          </a:xfrm>
        </p:spPr>
        <p:txBody>
          <a:bodyPr>
            <a:normAutofit/>
          </a:bodyPr>
          <a:lstStyle/>
          <a:p>
            <a:pPr marL="0" indent="0">
              <a:buNone/>
            </a:pPr>
            <a:r>
              <a:rPr lang="en-US" sz="3200" dirty="0">
                <a:latin typeface="Courier New" panose="02070309020205020404" pitchFamily="49" charset="0"/>
                <a:cs typeface="Courier New" panose="02070309020205020404" pitchFamily="49" charset="0"/>
              </a:rPr>
              <a:t>Learning about threshold concepts encourages contemplation based on classroom experience and disciplinary knowledge.  This sparks a process of questioning, brainstorming, and theorizing about how to share big ideas that make information science exciting and worth learning about (p. 854).</a:t>
            </a:r>
          </a:p>
        </p:txBody>
      </p:sp>
    </p:spTree>
    <p:extLst>
      <p:ext uri="{BB962C8B-B14F-4D97-AF65-F5344CB8AC3E}">
        <p14:creationId xmlns:p14="http://schemas.microsoft.com/office/powerpoint/2010/main" val="2664584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894AA-83C5-491C-935D-C9CE54FE2C5A}"/>
              </a:ext>
            </a:extLst>
          </p:cNvPr>
          <p:cNvSpPr>
            <a:spLocks noGrp="1"/>
          </p:cNvSpPr>
          <p:nvPr>
            <p:ph type="title"/>
          </p:nvPr>
        </p:nvSpPr>
        <p:spPr/>
        <p:txBody>
          <a:bodyPr/>
          <a:lstStyle/>
          <a:p>
            <a:r>
              <a:rPr lang="en-US" dirty="0">
                <a:latin typeface="Candara Light" panose="020E0502030303020204" pitchFamily="34" charset="0"/>
              </a:rPr>
              <a:t>Check-in and Questions</a:t>
            </a:r>
          </a:p>
        </p:txBody>
      </p:sp>
      <p:sp>
        <p:nvSpPr>
          <p:cNvPr id="3" name="Content Placeholder 2">
            <a:extLst>
              <a:ext uri="{FF2B5EF4-FFF2-40B4-BE49-F238E27FC236}">
                <a16:creationId xmlns:a16="http://schemas.microsoft.com/office/drawing/2014/main" id="{DD2B4D24-0B29-4E94-9839-238A4BFFFFD7}"/>
              </a:ext>
            </a:extLst>
          </p:cNvPr>
          <p:cNvSpPr>
            <a:spLocks noGrp="1"/>
          </p:cNvSpPr>
          <p:nvPr>
            <p:ph idx="1"/>
          </p:nvPr>
        </p:nvSpPr>
        <p:spPr>
          <a:xfrm>
            <a:off x="838200" y="1825625"/>
            <a:ext cx="8221394" cy="4351338"/>
          </a:xfrm>
        </p:spPr>
        <p:txBody>
          <a:bodyPr/>
          <a:lstStyle/>
          <a:p>
            <a:pPr marL="0" indent="0">
              <a:buNone/>
            </a:pPr>
            <a:endParaRPr lang="en-US" sz="3600" dirty="0">
              <a:latin typeface="Candara Light" panose="020E0502030303020204" pitchFamily="34" charset="0"/>
            </a:endParaRPr>
          </a:p>
          <a:p>
            <a:pPr marL="514350" lvl="0" indent="-514350">
              <a:lnSpc>
                <a:spcPct val="100000"/>
              </a:lnSpc>
              <a:spcBef>
                <a:spcPts val="0"/>
              </a:spcBef>
              <a:buFont typeface="+mj-lt"/>
              <a:buAutoNum type="arabicPeriod" startAt="3"/>
            </a:pPr>
            <a:r>
              <a:rPr lang="en-US" dirty="0">
                <a:solidFill>
                  <a:prstClr val="black"/>
                </a:solidFill>
                <a:latin typeface="Candara Light" panose="020E0502030303020204" pitchFamily="34" charset="0"/>
              </a:rPr>
              <a:t>Think about first-year research and writing classes (or any class you like).  What aspects of the student experience encourage open-mindedness?  What aspects discourage open-mindedness?</a:t>
            </a:r>
          </a:p>
          <a:p>
            <a:pPr marL="514350" lvl="0" indent="-514350">
              <a:lnSpc>
                <a:spcPct val="100000"/>
              </a:lnSpc>
              <a:spcBef>
                <a:spcPts val="0"/>
              </a:spcBef>
              <a:buFont typeface="+mj-lt"/>
              <a:buAutoNum type="arabicPeriod" startAt="3"/>
            </a:pPr>
            <a:endParaRPr lang="en-US" dirty="0">
              <a:solidFill>
                <a:prstClr val="black"/>
              </a:solidFill>
              <a:latin typeface="Candara Light" panose="020E0502030303020204" pitchFamily="34" charset="0"/>
            </a:endParaRPr>
          </a:p>
          <a:p>
            <a:pPr marL="514350" lvl="0" indent="-514350">
              <a:lnSpc>
                <a:spcPct val="100000"/>
              </a:lnSpc>
              <a:spcBef>
                <a:spcPts val="0"/>
              </a:spcBef>
              <a:buFont typeface="+mj-lt"/>
              <a:buAutoNum type="arabicPeriod" startAt="3"/>
            </a:pPr>
            <a:r>
              <a:rPr lang="en-US" dirty="0">
                <a:solidFill>
                  <a:prstClr val="black"/>
                </a:solidFill>
                <a:latin typeface="Candara Light" panose="020E0502030303020204" pitchFamily="34" charset="0"/>
              </a:rPr>
              <a:t>What kinds of things can a teaching librarian do to promote student learning about open-mindedness and its value?</a:t>
            </a:r>
          </a:p>
          <a:p>
            <a:pPr marL="514350" indent="-514350">
              <a:buFont typeface="+mj-lt"/>
              <a:buAutoNum type="arabicPeriod" startAt="3"/>
            </a:pPr>
            <a:endParaRPr lang="en-US" sz="3600" dirty="0">
              <a:latin typeface="Candara Light" panose="020E0502030303020204" pitchFamily="34" charset="0"/>
            </a:endParaRPr>
          </a:p>
          <a:p>
            <a:endParaRPr lang="en-US" dirty="0"/>
          </a:p>
        </p:txBody>
      </p:sp>
      <p:pic>
        <p:nvPicPr>
          <p:cNvPr id="6" name="Picture 5" descr="A picture containing rug&#10;&#10;Description automatically generated">
            <a:extLst>
              <a:ext uri="{FF2B5EF4-FFF2-40B4-BE49-F238E27FC236}">
                <a16:creationId xmlns:a16="http://schemas.microsoft.com/office/drawing/2014/main" id="{E32A5DFB-1618-485B-8A23-8DAF9400A1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4425" y="0"/>
            <a:ext cx="2779365" cy="6858000"/>
          </a:xfrm>
          <a:prstGeom prst="rect">
            <a:avLst/>
          </a:prstGeom>
        </p:spPr>
      </p:pic>
    </p:spTree>
    <p:extLst>
      <p:ext uri="{BB962C8B-B14F-4D97-AF65-F5344CB8AC3E}">
        <p14:creationId xmlns:p14="http://schemas.microsoft.com/office/powerpoint/2010/main" val="189333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85B8-EB77-41C7-B593-443E2228D8BD}"/>
              </a:ext>
            </a:extLst>
          </p:cNvPr>
          <p:cNvSpPr>
            <a:spLocks noGrp="1"/>
          </p:cNvSpPr>
          <p:nvPr>
            <p:ph type="title"/>
          </p:nvPr>
        </p:nvSpPr>
        <p:spPr/>
        <p:txBody>
          <a:bodyPr/>
          <a:lstStyle/>
          <a:p>
            <a:r>
              <a:rPr lang="en-US" dirty="0" err="1">
                <a:latin typeface="Candara Light" panose="020E0502030303020204" pitchFamily="34" charset="0"/>
              </a:rPr>
              <a:t>Artstor</a:t>
            </a:r>
            <a:r>
              <a:rPr lang="en-US" dirty="0">
                <a:latin typeface="Candara Light" panose="020E0502030303020204" pitchFamily="34" charset="0"/>
              </a:rPr>
              <a:t> Images (in order of appearance)</a:t>
            </a:r>
          </a:p>
        </p:txBody>
      </p:sp>
      <p:sp>
        <p:nvSpPr>
          <p:cNvPr id="3" name="Content Placeholder 2">
            <a:extLst>
              <a:ext uri="{FF2B5EF4-FFF2-40B4-BE49-F238E27FC236}">
                <a16:creationId xmlns:a16="http://schemas.microsoft.com/office/drawing/2014/main" id="{311691BC-6843-4EF3-B87E-0ADCF372D2B6}"/>
              </a:ext>
            </a:extLst>
          </p:cNvPr>
          <p:cNvSpPr>
            <a:spLocks noGrp="1"/>
          </p:cNvSpPr>
          <p:nvPr>
            <p:ph idx="1"/>
          </p:nvPr>
        </p:nvSpPr>
        <p:spPr/>
        <p:txBody>
          <a:bodyPr>
            <a:normAutofit fontScale="92500" lnSpcReduction="20000"/>
          </a:bodyPr>
          <a:lstStyle/>
          <a:p>
            <a:r>
              <a:rPr lang="en-US" sz="1800" dirty="0">
                <a:latin typeface="Candara Light" panose="020E0502030303020204" pitchFamily="34" charset="0"/>
              </a:rPr>
              <a:t>Attributed to </a:t>
            </a:r>
            <a:r>
              <a:rPr lang="en-US" sz="1800" dirty="0" err="1">
                <a:latin typeface="Candara Light" panose="020E0502030303020204" pitchFamily="34" charset="0"/>
              </a:rPr>
              <a:t>Teisai</a:t>
            </a:r>
            <a:r>
              <a:rPr lang="en-US" sz="1800" dirty="0">
                <a:latin typeface="Candara Light" panose="020E0502030303020204" pitchFamily="34" charset="0"/>
              </a:rPr>
              <a:t> </a:t>
            </a:r>
            <a:r>
              <a:rPr lang="en-US" sz="1800" dirty="0" err="1">
                <a:latin typeface="Candara Light" panose="020E0502030303020204" pitchFamily="34" charset="0"/>
              </a:rPr>
              <a:t>Hokuba</a:t>
            </a:r>
            <a:r>
              <a:rPr lang="en-US" sz="1800" dirty="0">
                <a:latin typeface="Candara Light" panose="020E0502030303020204" pitchFamily="34" charset="0"/>
              </a:rPr>
              <a:t> (Japanese, 1771-1844). 19th century. Woman Looking at the Moon. Painting. Place: &lt;A HREF=http://www.clevelandart.org/&gt;The Cleveland Museum of Art&lt;/A&gt;, Cleveland, Ohio, USA, Collection: ASIAN - Hanging scroll, Department: Japanese Art, Provenance: (Nathan </a:t>
            </a:r>
            <a:r>
              <a:rPr lang="en-US" sz="1800" dirty="0" err="1">
                <a:latin typeface="Candara Light" panose="020E0502030303020204" pitchFamily="34" charset="0"/>
              </a:rPr>
              <a:t>Chaikin</a:t>
            </a:r>
            <a:r>
              <a:rPr lang="en-US" sz="1800" dirty="0">
                <a:latin typeface="Candara Light" panose="020E0502030303020204" pitchFamily="34" charset="0"/>
              </a:rPr>
              <a:t>, Switzerland); Mr. and Mr. Kelvin Smith., The Kelvin Smith Collection, given by Mrs. Kelvin Smith. </a:t>
            </a:r>
            <a:r>
              <a:rPr lang="en-US" sz="1800" dirty="0">
                <a:latin typeface="Candara Light" panose="020E0502030303020204" pitchFamily="34" charset="0"/>
                <a:hlinkClick r:id="rId2"/>
              </a:rPr>
              <a:t>https://library.artstor.org/asset/24618588</a:t>
            </a:r>
            <a:r>
              <a:rPr lang="en-US" sz="1800" dirty="0">
                <a:latin typeface="Candara Light" panose="020E0502030303020204" pitchFamily="34" charset="0"/>
              </a:rPr>
              <a:t>.</a:t>
            </a:r>
          </a:p>
          <a:p>
            <a:r>
              <a:rPr lang="en-US" sz="1800" dirty="0">
                <a:latin typeface="Candara Light" panose="020E0502030303020204" pitchFamily="34" charset="0"/>
              </a:rPr>
              <a:t>Ishikawa, </a:t>
            </a:r>
            <a:r>
              <a:rPr lang="en-US" sz="1800" dirty="0" err="1">
                <a:latin typeface="Candara Light" panose="020E0502030303020204" pitchFamily="34" charset="0"/>
              </a:rPr>
              <a:t>Toyomasa</a:t>
            </a:r>
            <a:r>
              <a:rPr lang="en-US" sz="1800" dirty="0">
                <a:latin typeface="Candara Light" panose="020E0502030303020204" pitchFamily="34" charset="0"/>
              </a:rPr>
              <a:t> (Japanese, 20th century). 1770s, early 20th century. The Eighth Month. color woodcuts. Place: </a:t>
            </a:r>
            <a:r>
              <a:rPr lang="en-US" sz="1800" dirty="0" err="1">
                <a:latin typeface="Candara Light" panose="020E0502030303020204" pitchFamily="34" charset="0"/>
              </a:rPr>
              <a:t>Wriston</a:t>
            </a:r>
            <a:r>
              <a:rPr lang="en-US" sz="1800" dirty="0">
                <a:latin typeface="Candara Light" panose="020E0502030303020204" pitchFamily="34" charset="0"/>
              </a:rPr>
              <a:t> Art Center Galleries, Lawrence University, Appleton, WI. </a:t>
            </a:r>
            <a:r>
              <a:rPr lang="en-US" sz="1800" dirty="0">
                <a:latin typeface="Candara Light" panose="020E0502030303020204" pitchFamily="34" charset="0"/>
                <a:hlinkClick r:id="rId3"/>
              </a:rPr>
              <a:t>https://library.artstor.org/asset/SS35559_35559_34101651</a:t>
            </a:r>
            <a:r>
              <a:rPr lang="en-US" sz="1800" dirty="0">
                <a:latin typeface="Candara Light" panose="020E0502030303020204" pitchFamily="34" charset="0"/>
              </a:rPr>
              <a:t>.</a:t>
            </a:r>
          </a:p>
          <a:p>
            <a:r>
              <a:rPr lang="en-US" sz="1800" dirty="0">
                <a:latin typeface="Candara Light" panose="020E0502030303020204" pitchFamily="34" charset="0"/>
              </a:rPr>
              <a:t>Melbourne Observatory. 1873. Photograph of moon, Great Melbourne Telescope, 1 September 1873, moon's age 9.0 days. photographic prints, albumen prints, black-and-white prints. Place: &lt;A HREF=https://www.tepapa.govt.nz/&gt;Museum of New Zealand - </a:t>
            </a:r>
            <a:r>
              <a:rPr lang="en-US" sz="1800" dirty="0" err="1">
                <a:latin typeface="Candara Light" panose="020E0502030303020204" pitchFamily="34" charset="0"/>
              </a:rPr>
              <a:t>Te</a:t>
            </a:r>
            <a:r>
              <a:rPr lang="en-US" sz="1800" dirty="0">
                <a:latin typeface="Candara Light" panose="020E0502030303020204" pitchFamily="34" charset="0"/>
              </a:rPr>
              <a:t> Papa Tongarewa&lt;/A&gt;, Collection: Photography. </a:t>
            </a:r>
            <a:r>
              <a:rPr lang="en-US" sz="1800" dirty="0">
                <a:latin typeface="Candara Light" panose="020E0502030303020204" pitchFamily="34" charset="0"/>
                <a:hlinkClick r:id="rId4"/>
              </a:rPr>
              <a:t>https://library.artstor.org/asset/27110051</a:t>
            </a:r>
            <a:r>
              <a:rPr lang="en-US" sz="1800" dirty="0">
                <a:latin typeface="Candara Light" panose="020E0502030303020204" pitchFamily="34" charset="0"/>
              </a:rPr>
              <a:t>.</a:t>
            </a:r>
          </a:p>
          <a:p>
            <a:r>
              <a:rPr lang="en-US" sz="1800" dirty="0">
                <a:latin typeface="Candara Light" panose="020E0502030303020204" pitchFamily="34" charset="0"/>
              </a:rPr>
              <a:t>Cartoon advert for 'Vim'. Place: &lt;A HREF=https://wellcomecollection.org/&gt;Wellcome Collection&lt;/A&gt;. https://library.artstor.org/asset/24745412.</a:t>
            </a:r>
          </a:p>
          <a:p>
            <a:r>
              <a:rPr lang="en-US" sz="1800" dirty="0">
                <a:latin typeface="Candara Light" panose="020E0502030303020204" pitchFamily="34" charset="0"/>
              </a:rPr>
              <a:t>William Holman Hunt (British, 1827-1910). 1868. Mrs. George Waugh. Painting. Place: &lt;A HREF=http://www.clevelandart.org/&gt;The Cleveland Museum of Art&lt;/A&gt;, Cleveland, Ohio, USA, Collection: Mod Euro - Painting 1800-1960, Department: Modern European Painting and Sculpture, Gallery: 220 19th Century European, Provenance: Mrs. Michael Joseph, the artist's daughter. Mrs. Elizabeth Burt, London sale, Christie's, 17 March 1961 (lot 70), Mrs. George Waugh, for 220 </a:t>
            </a:r>
            <a:r>
              <a:rPr lang="en-US" sz="1800" dirty="0" err="1">
                <a:latin typeface="Candara Light" panose="020E0502030303020204" pitchFamily="34" charset="0"/>
              </a:rPr>
              <a:t>gns</a:t>
            </a:r>
            <a:r>
              <a:rPr lang="en-US" sz="1800" dirty="0">
                <a:latin typeface="Candara Light" panose="020E0502030303020204" pitchFamily="34" charset="0"/>
              </a:rPr>
              <a:t>., to Evelyn Waugh. Auberon Waugh, London sale, Christie's, 18 March 1983 (lot 73, </a:t>
            </a:r>
            <a:r>
              <a:rPr lang="en-US" sz="1800" dirty="0" err="1">
                <a:latin typeface="Candara Light" panose="020E0502030303020204" pitchFamily="34" charset="0"/>
              </a:rPr>
              <a:t>repr</a:t>
            </a:r>
            <a:r>
              <a:rPr lang="en-US" sz="1800" dirty="0">
                <a:latin typeface="Candara Light" panose="020E0502030303020204" pitchFamily="34" charset="0"/>
              </a:rPr>
              <a:t>.), for £19,440, to Julian </a:t>
            </a:r>
            <a:r>
              <a:rPr lang="en-US" sz="1800" dirty="0" err="1">
                <a:latin typeface="Candara Light" panose="020E0502030303020204" pitchFamily="34" charset="0"/>
              </a:rPr>
              <a:t>Hartnoll</a:t>
            </a:r>
            <a:r>
              <a:rPr lang="en-US" sz="1800" dirty="0">
                <a:latin typeface="Candara Light" panose="020E0502030303020204" pitchFamily="34" charset="0"/>
              </a:rPr>
              <a:t>. Purchased by the CMA in 1984., Mr. and Mrs. William H. Marlatt Fund. </a:t>
            </a:r>
            <a:r>
              <a:rPr lang="en-US" sz="1800" dirty="0">
                <a:latin typeface="Candara Light" panose="020E0502030303020204" pitchFamily="34" charset="0"/>
                <a:hlinkClick r:id="rId5"/>
              </a:rPr>
              <a:t>https://library.artstor.org/asset/24617396</a:t>
            </a:r>
            <a:r>
              <a:rPr lang="en-US" sz="1800" dirty="0">
                <a:latin typeface="Candara Light" panose="020E0502030303020204" pitchFamily="34" charset="0"/>
              </a:rPr>
              <a:t>.</a:t>
            </a:r>
          </a:p>
          <a:p>
            <a:endParaRPr lang="en-US" sz="1800" dirty="0">
              <a:latin typeface="Candara Light" panose="020E0502030303020204" pitchFamily="34" charset="0"/>
            </a:endParaRPr>
          </a:p>
        </p:txBody>
      </p:sp>
    </p:spTree>
    <p:extLst>
      <p:ext uri="{BB962C8B-B14F-4D97-AF65-F5344CB8AC3E}">
        <p14:creationId xmlns:p14="http://schemas.microsoft.com/office/powerpoint/2010/main" val="3611469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85B8-EB77-41C7-B593-443E2228D8BD}"/>
              </a:ext>
            </a:extLst>
          </p:cNvPr>
          <p:cNvSpPr>
            <a:spLocks noGrp="1"/>
          </p:cNvSpPr>
          <p:nvPr>
            <p:ph type="title"/>
          </p:nvPr>
        </p:nvSpPr>
        <p:spPr/>
        <p:txBody>
          <a:bodyPr/>
          <a:lstStyle/>
          <a:p>
            <a:r>
              <a:rPr lang="en-US" dirty="0" err="1">
                <a:latin typeface="Candara Light" panose="020E0502030303020204" pitchFamily="34" charset="0"/>
              </a:rPr>
              <a:t>Artstor</a:t>
            </a:r>
            <a:r>
              <a:rPr lang="en-US" dirty="0">
                <a:latin typeface="Candara Light" panose="020E0502030303020204" pitchFamily="34" charset="0"/>
              </a:rPr>
              <a:t> Images (in order of appearance)</a:t>
            </a:r>
          </a:p>
        </p:txBody>
      </p:sp>
      <p:sp>
        <p:nvSpPr>
          <p:cNvPr id="3" name="Content Placeholder 2">
            <a:extLst>
              <a:ext uri="{FF2B5EF4-FFF2-40B4-BE49-F238E27FC236}">
                <a16:creationId xmlns:a16="http://schemas.microsoft.com/office/drawing/2014/main" id="{311691BC-6843-4EF3-B87E-0ADCF372D2B6}"/>
              </a:ext>
            </a:extLst>
          </p:cNvPr>
          <p:cNvSpPr>
            <a:spLocks noGrp="1"/>
          </p:cNvSpPr>
          <p:nvPr>
            <p:ph idx="1"/>
          </p:nvPr>
        </p:nvSpPr>
        <p:spPr/>
        <p:txBody>
          <a:bodyPr>
            <a:normAutofit/>
          </a:bodyPr>
          <a:lstStyle/>
          <a:p>
            <a:r>
              <a:rPr lang="en-US" sz="1800" dirty="0">
                <a:latin typeface="Candara Light" panose="020E0502030303020204" pitchFamily="34" charset="0"/>
              </a:rPr>
              <a:t>Utagawa Hiroshige (Japanese, Tokyo (Edo) 1797-1858 Tokyo (Edo)). 1834-35. </a:t>
            </a:r>
            <a:r>
              <a:rPr lang="ja-JP" altLang="en-US" sz="1800" dirty="0">
                <a:latin typeface="Candara Light" panose="020E0502030303020204" pitchFamily="34" charset="0"/>
              </a:rPr>
              <a:t>歌川広重画　近江八景之内　石山秋月</a:t>
            </a:r>
            <a:r>
              <a:rPr lang="en-US" altLang="ja-JP" sz="1800" dirty="0">
                <a:latin typeface="Candara Light" panose="020E0502030303020204" pitchFamily="34" charset="0"/>
              </a:rPr>
              <a:t>, </a:t>
            </a:r>
            <a:r>
              <a:rPr lang="en-US" sz="1800" dirty="0">
                <a:latin typeface="Candara Light" panose="020E0502030303020204" pitchFamily="34" charset="0"/>
              </a:rPr>
              <a:t>Autumn Full Moon at Ishiyama Temple (Ishiyama </a:t>
            </a:r>
            <a:r>
              <a:rPr lang="en-US" sz="1800" dirty="0" err="1">
                <a:latin typeface="Candara Light" panose="020E0502030303020204" pitchFamily="34" charset="0"/>
              </a:rPr>
              <a:t>shūgetsu</a:t>
            </a:r>
            <a:r>
              <a:rPr lang="en-US" sz="1800" dirty="0">
                <a:latin typeface="Candara Light" panose="020E0502030303020204" pitchFamily="34" charset="0"/>
              </a:rPr>
              <a:t>), from the series Eight Views of </a:t>
            </a:r>
            <a:r>
              <a:rPr lang="en-US" sz="1800" dirty="0" err="1">
                <a:latin typeface="Candara Light" panose="020E0502030303020204" pitchFamily="34" charset="0"/>
              </a:rPr>
              <a:t>Ōmi</a:t>
            </a:r>
            <a:r>
              <a:rPr lang="en-US" sz="1800" dirty="0">
                <a:latin typeface="Candara Light" panose="020E0502030303020204" pitchFamily="34" charset="0"/>
              </a:rPr>
              <a:t> Province (</a:t>
            </a:r>
            <a:r>
              <a:rPr lang="en-US" sz="1800" dirty="0" err="1">
                <a:latin typeface="Candara Light" panose="020E0502030303020204" pitchFamily="34" charset="0"/>
              </a:rPr>
              <a:t>Ōmi</a:t>
            </a:r>
            <a:r>
              <a:rPr lang="en-US" sz="1800" dirty="0">
                <a:latin typeface="Candara Light" panose="020E0502030303020204" pitchFamily="34" charset="0"/>
              </a:rPr>
              <a:t> </a:t>
            </a:r>
            <a:r>
              <a:rPr lang="en-US" sz="1800" dirty="0" err="1">
                <a:latin typeface="Candara Light" panose="020E0502030303020204" pitchFamily="34" charset="0"/>
              </a:rPr>
              <a:t>hakkei</a:t>
            </a:r>
            <a:r>
              <a:rPr lang="en-US" sz="1800" dirty="0">
                <a:latin typeface="Candara Light" panose="020E0502030303020204" pitchFamily="34" charset="0"/>
              </a:rPr>
              <a:t>). Print, Prints. Place: &lt;A HREF=https://www.metmuseum.org/&gt;The Metropolitan Museum of Art&lt;/A&gt;. </a:t>
            </a:r>
            <a:r>
              <a:rPr lang="en-US" sz="1800" dirty="0">
                <a:latin typeface="Candara Light" panose="020E0502030303020204" pitchFamily="34" charset="0"/>
                <a:hlinkClick r:id="rId2"/>
              </a:rPr>
              <a:t>https://library.artstor.org/asset/SS7731421_7731421_11729239</a:t>
            </a:r>
            <a:r>
              <a:rPr lang="en-US" sz="1800" dirty="0">
                <a:latin typeface="Candara Light" panose="020E0502030303020204" pitchFamily="34" charset="0"/>
              </a:rPr>
              <a:t>.</a:t>
            </a:r>
          </a:p>
          <a:p>
            <a:r>
              <a:rPr lang="en-US" sz="1800" dirty="0">
                <a:latin typeface="Candara Light" panose="020E0502030303020204" pitchFamily="34" charset="0"/>
              </a:rPr>
              <a:t>Attributed to Imao </a:t>
            </a:r>
            <a:r>
              <a:rPr lang="en-US" sz="1800" dirty="0" err="1">
                <a:latin typeface="Candara Light" panose="020E0502030303020204" pitchFamily="34" charset="0"/>
              </a:rPr>
              <a:t>Keinen</a:t>
            </a:r>
            <a:r>
              <a:rPr lang="en-US" sz="1800" dirty="0">
                <a:latin typeface="Candara Light" panose="020E0502030303020204" pitchFamily="34" charset="0"/>
              </a:rPr>
              <a:t> (Japanese, 1845-1924). 19th-20th century. Bush Clover and Full Moon. Hanging scroll, Paintings. Place: &lt;A HREF=https://www.metmuseum.org/&gt;The Metropolitan Museum of Art&lt;/A&gt;. </a:t>
            </a:r>
            <a:r>
              <a:rPr lang="en-US" sz="1800" dirty="0">
                <a:latin typeface="Candara Light" panose="020E0502030303020204" pitchFamily="34" charset="0"/>
                <a:hlinkClick r:id="rId3"/>
              </a:rPr>
              <a:t>https://library.artstor.org/asset/SS7731421_7731421_11098449</a:t>
            </a:r>
            <a:r>
              <a:rPr lang="en-US" sz="1800" dirty="0">
                <a:latin typeface="Candara Light" panose="020E0502030303020204" pitchFamily="34" charset="0"/>
              </a:rPr>
              <a:t>.</a:t>
            </a:r>
          </a:p>
          <a:p>
            <a:r>
              <a:rPr lang="en-US" sz="1800" dirty="0">
                <a:latin typeface="Candara Light" panose="020E0502030303020204" pitchFamily="34" charset="0"/>
              </a:rPr>
              <a:t>Samuel Palmer. 1879. The lonely tower. prints, etchings, works on paper. Place: &lt;A HREF=https://www.tepapa.govt.nz/&gt;Museum of New Zealand - </a:t>
            </a:r>
            <a:r>
              <a:rPr lang="en-US" sz="1800" dirty="0" err="1">
                <a:latin typeface="Candara Light" panose="020E0502030303020204" pitchFamily="34" charset="0"/>
              </a:rPr>
              <a:t>Te</a:t>
            </a:r>
            <a:r>
              <a:rPr lang="en-US" sz="1800" dirty="0">
                <a:latin typeface="Candara Light" panose="020E0502030303020204" pitchFamily="34" charset="0"/>
              </a:rPr>
              <a:t> Papa Tongarewa&lt;/A&gt;, Collection: Art, Purchased 1951. </a:t>
            </a:r>
            <a:r>
              <a:rPr lang="en-US" sz="1800" dirty="0">
                <a:latin typeface="Candara Light" panose="020E0502030303020204" pitchFamily="34" charset="0"/>
                <a:hlinkClick r:id="rId4"/>
              </a:rPr>
              <a:t>https://library.artstor.org/asset/27022708</a:t>
            </a:r>
            <a:r>
              <a:rPr lang="en-US" sz="1800" dirty="0">
                <a:latin typeface="Candara Light" panose="020E0502030303020204" pitchFamily="34" charset="0"/>
              </a:rPr>
              <a:t>.</a:t>
            </a:r>
          </a:p>
          <a:p>
            <a:r>
              <a:rPr lang="en-US" sz="1800" dirty="0">
                <a:latin typeface="Candara Light" panose="020E0502030303020204" pitchFamily="34" charset="0"/>
              </a:rPr>
              <a:t>Takahashi Hiroaki (Japanese, 1871-1945); after </a:t>
            </a:r>
            <a:r>
              <a:rPr lang="en-US" sz="1800" dirty="0" err="1">
                <a:latin typeface="Candara Light" panose="020E0502030303020204" pitchFamily="34" charset="0"/>
              </a:rPr>
              <a:t>Andō</a:t>
            </a:r>
            <a:r>
              <a:rPr lang="en-US" sz="1800" dirty="0">
                <a:latin typeface="Candara Light" panose="020E0502030303020204" pitchFamily="34" charset="0"/>
              </a:rPr>
              <a:t> Hiroshige (Japanese painter and printmaker, 1797-1858). printed 1926. Spring Evening. color woodcuts. Place: </a:t>
            </a:r>
            <a:r>
              <a:rPr lang="en-US" sz="1800" dirty="0" err="1">
                <a:latin typeface="Candara Light" panose="020E0502030303020204" pitchFamily="34" charset="0"/>
              </a:rPr>
              <a:t>Wriston</a:t>
            </a:r>
            <a:r>
              <a:rPr lang="en-US" sz="1800" dirty="0">
                <a:latin typeface="Candara Light" panose="020E0502030303020204" pitchFamily="34" charset="0"/>
              </a:rPr>
              <a:t> Art Center Galleries, Lawrence University, Appleton, WI. </a:t>
            </a:r>
            <a:r>
              <a:rPr lang="en-US" sz="1800" dirty="0">
                <a:latin typeface="Candara Light" panose="020E0502030303020204" pitchFamily="34" charset="0"/>
                <a:hlinkClick r:id="rId5"/>
              </a:rPr>
              <a:t>https://library.artstor.org/asset/SS35559_35559_33949051</a:t>
            </a:r>
            <a:r>
              <a:rPr lang="en-US" sz="1800" dirty="0">
                <a:latin typeface="Candara Light" panose="020E0502030303020204" pitchFamily="34" charset="0"/>
              </a:rPr>
              <a:t>.</a:t>
            </a:r>
          </a:p>
          <a:p>
            <a:r>
              <a:rPr lang="en-US" sz="1800" dirty="0">
                <a:latin typeface="Candara Light" panose="020E0502030303020204" pitchFamily="34" charset="0"/>
              </a:rPr>
              <a:t>Linda </a:t>
            </a:r>
            <a:r>
              <a:rPr lang="en-US" sz="1800" dirty="0" err="1">
                <a:latin typeface="Candara Light" panose="020E0502030303020204" pitchFamily="34" charset="0"/>
              </a:rPr>
              <a:t>McCane</a:t>
            </a:r>
            <a:r>
              <a:rPr lang="en-US" sz="1800" dirty="0">
                <a:latin typeface="Candara Light" panose="020E0502030303020204" pitchFamily="34" charset="0"/>
              </a:rPr>
              <a:t>. 2005. Threshold Verge. acrylic paintings (visual works). </a:t>
            </a:r>
            <a:r>
              <a:rPr lang="en-US" sz="1800" dirty="0">
                <a:latin typeface="Candara Light" panose="020E0502030303020204" pitchFamily="34" charset="0"/>
                <a:hlinkClick r:id="rId6"/>
              </a:rPr>
              <a:t>https://library.artstor.org/asset/SS7730819_7730819_10527315</a:t>
            </a:r>
            <a:r>
              <a:rPr lang="en-US" sz="1800" dirty="0">
                <a:latin typeface="Candara Light" panose="020E0502030303020204" pitchFamily="34" charset="0"/>
              </a:rPr>
              <a:t>. </a:t>
            </a: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p:txBody>
      </p:sp>
    </p:spTree>
    <p:extLst>
      <p:ext uri="{BB962C8B-B14F-4D97-AF65-F5344CB8AC3E}">
        <p14:creationId xmlns:p14="http://schemas.microsoft.com/office/powerpoint/2010/main" val="3855799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85B8-EB77-41C7-B593-443E2228D8BD}"/>
              </a:ext>
            </a:extLst>
          </p:cNvPr>
          <p:cNvSpPr>
            <a:spLocks noGrp="1"/>
          </p:cNvSpPr>
          <p:nvPr>
            <p:ph type="title"/>
          </p:nvPr>
        </p:nvSpPr>
        <p:spPr/>
        <p:txBody>
          <a:bodyPr/>
          <a:lstStyle/>
          <a:p>
            <a:r>
              <a:rPr lang="en-US" dirty="0" err="1">
                <a:latin typeface="Candara Light" panose="020E0502030303020204" pitchFamily="34" charset="0"/>
              </a:rPr>
              <a:t>Artstor</a:t>
            </a:r>
            <a:r>
              <a:rPr lang="en-US" dirty="0">
                <a:latin typeface="Candara Light" panose="020E0502030303020204" pitchFamily="34" charset="0"/>
              </a:rPr>
              <a:t> Images (in order of appearance)</a:t>
            </a:r>
          </a:p>
        </p:txBody>
      </p:sp>
      <p:sp>
        <p:nvSpPr>
          <p:cNvPr id="3" name="Content Placeholder 2">
            <a:extLst>
              <a:ext uri="{FF2B5EF4-FFF2-40B4-BE49-F238E27FC236}">
                <a16:creationId xmlns:a16="http://schemas.microsoft.com/office/drawing/2014/main" id="{311691BC-6843-4EF3-B87E-0ADCF372D2B6}"/>
              </a:ext>
            </a:extLst>
          </p:cNvPr>
          <p:cNvSpPr>
            <a:spLocks noGrp="1"/>
          </p:cNvSpPr>
          <p:nvPr>
            <p:ph idx="1"/>
          </p:nvPr>
        </p:nvSpPr>
        <p:spPr/>
        <p:txBody>
          <a:bodyPr>
            <a:normAutofit/>
          </a:bodyPr>
          <a:lstStyle/>
          <a:p>
            <a:endParaRPr lang="en-US" sz="1800" dirty="0">
              <a:latin typeface="Candara Light" panose="020E0502030303020204" pitchFamily="34" charset="0"/>
            </a:endParaRPr>
          </a:p>
          <a:p>
            <a:r>
              <a:rPr lang="en-US" sz="1800" dirty="0" err="1">
                <a:latin typeface="Candara Light" panose="020E0502030303020204" pitchFamily="34" charset="0"/>
              </a:rPr>
              <a:t>Kawese</a:t>
            </a:r>
            <a:r>
              <a:rPr lang="en-US" sz="1800" dirty="0">
                <a:latin typeface="Candara Light" panose="020E0502030303020204" pitchFamily="34" charset="0"/>
              </a:rPr>
              <a:t> </a:t>
            </a:r>
            <a:r>
              <a:rPr lang="en-US" sz="1800" dirty="0" err="1">
                <a:latin typeface="Candara Light" panose="020E0502030303020204" pitchFamily="34" charset="0"/>
              </a:rPr>
              <a:t>Hasui</a:t>
            </a:r>
            <a:r>
              <a:rPr lang="en-US" sz="1800" dirty="0">
                <a:latin typeface="Candara Light" panose="020E0502030303020204" pitchFamily="34" charset="0"/>
              </a:rPr>
              <a:t>. 1930. </a:t>
            </a:r>
            <a:r>
              <a:rPr lang="en-US" sz="1800" dirty="0" err="1">
                <a:latin typeface="Candara Light" panose="020E0502030303020204" pitchFamily="34" charset="0"/>
              </a:rPr>
              <a:t>Magome</a:t>
            </a:r>
            <a:r>
              <a:rPr lang="en-US" sz="1800" dirty="0">
                <a:latin typeface="Candara Light" panose="020E0502030303020204" pitchFamily="34" charset="0"/>
              </a:rPr>
              <a:t> no </a:t>
            </a:r>
            <a:r>
              <a:rPr lang="en-US" sz="1800" dirty="0" err="1">
                <a:latin typeface="Candara Light" panose="020E0502030303020204" pitchFamily="34" charset="0"/>
              </a:rPr>
              <a:t>tsuki</a:t>
            </a:r>
            <a:r>
              <a:rPr lang="en-US" sz="1800" dirty="0">
                <a:latin typeface="Candara Light" panose="020E0502030303020204" pitchFamily="34" charset="0"/>
              </a:rPr>
              <a:t> (Full moon at </a:t>
            </a:r>
            <a:r>
              <a:rPr lang="en-US" sz="1800" dirty="0" err="1">
                <a:latin typeface="Candara Light" panose="020E0502030303020204" pitchFamily="34" charset="0"/>
              </a:rPr>
              <a:t>Nagome</a:t>
            </a:r>
            <a:r>
              <a:rPr lang="en-US" sz="1800" dirty="0">
                <a:latin typeface="Candara Light" panose="020E0502030303020204" pitchFamily="34" charset="0"/>
              </a:rPr>
              <a:t>) from the series </a:t>
            </a:r>
            <a:r>
              <a:rPr lang="en-US" sz="1800" dirty="0" err="1">
                <a:latin typeface="Candara Light" panose="020E0502030303020204" pitchFamily="34" charset="0"/>
              </a:rPr>
              <a:t>Tō</a:t>
            </a:r>
            <a:r>
              <a:rPr lang="en-US" sz="1800" dirty="0">
                <a:latin typeface="Candara Light" panose="020E0502030303020204" pitchFamily="34" charset="0"/>
              </a:rPr>
              <a:t> </a:t>
            </a:r>
            <a:r>
              <a:rPr lang="en-US" sz="1800" dirty="0" err="1">
                <a:latin typeface="Candara Light" panose="020E0502030303020204" pitchFamily="34" charset="0"/>
              </a:rPr>
              <a:t>kyō</a:t>
            </a:r>
            <a:r>
              <a:rPr lang="en-US" sz="1800" dirty="0">
                <a:latin typeface="Candara Light" panose="020E0502030303020204" pitchFamily="34" charset="0"/>
              </a:rPr>
              <a:t>  </a:t>
            </a:r>
            <a:r>
              <a:rPr lang="en-US" sz="1800" dirty="0" err="1">
                <a:latin typeface="Candara Light" panose="020E0502030303020204" pitchFamily="34" charset="0"/>
              </a:rPr>
              <a:t>nijūkei</a:t>
            </a:r>
            <a:r>
              <a:rPr lang="en-US" sz="1800" dirty="0">
                <a:latin typeface="Candara Light" panose="020E0502030303020204" pitchFamily="34" charset="0"/>
              </a:rPr>
              <a:t> (Twenty Views of Tokyo). </a:t>
            </a:r>
            <a:r>
              <a:rPr lang="en-US" sz="1800" dirty="0" err="1">
                <a:latin typeface="Candara Light" panose="020E0502030303020204" pitchFamily="34" charset="0"/>
              </a:rPr>
              <a:t>colour</a:t>
            </a:r>
            <a:r>
              <a:rPr lang="en-US" sz="1800" dirty="0">
                <a:latin typeface="Candara Light" panose="020E0502030303020204" pitchFamily="34" charset="0"/>
              </a:rPr>
              <a:t> woodcuts. Place: &lt;A HREF=https://www.tepapa.govt.nz/&gt;Museum of New Zealand - </a:t>
            </a:r>
            <a:r>
              <a:rPr lang="en-US" sz="1800" dirty="0" err="1">
                <a:latin typeface="Candara Light" panose="020E0502030303020204" pitchFamily="34" charset="0"/>
              </a:rPr>
              <a:t>Te</a:t>
            </a:r>
            <a:r>
              <a:rPr lang="en-US" sz="1800" dirty="0">
                <a:latin typeface="Candara Light" panose="020E0502030303020204" pitchFamily="34" charset="0"/>
              </a:rPr>
              <a:t> Papa Tongarewa&lt;/A&gt;, Collection: Art, Purchased 2016. </a:t>
            </a:r>
            <a:r>
              <a:rPr lang="en-US" sz="1800" dirty="0">
                <a:latin typeface="Candara Light" panose="020E0502030303020204" pitchFamily="34" charset="0"/>
                <a:hlinkClick r:id="rId2"/>
              </a:rPr>
              <a:t>https://library.artstor.org/asset/27025565</a:t>
            </a:r>
            <a:r>
              <a:rPr lang="en-US" sz="1800" dirty="0">
                <a:latin typeface="Candara Light" panose="020E0502030303020204" pitchFamily="34" charset="0"/>
              </a:rPr>
              <a:t>.</a:t>
            </a:r>
          </a:p>
          <a:p>
            <a:r>
              <a:rPr lang="en-US" sz="1800" dirty="0">
                <a:latin typeface="Candara Light" panose="020E0502030303020204" pitchFamily="34" charset="0"/>
              </a:rPr>
              <a:t>1400s. Bamboo in Moonlight. Painting. Place: &lt;A HREF=http://www.clevelandart.org/&gt;The Cleveland Museum of Art&lt;/A&gt;, Cleveland, Ohio, USA, Collection: ASIAN - Hanging scroll, Department: Korean Art, Andrew R. and Martha Holden Jennings Fund. </a:t>
            </a:r>
            <a:r>
              <a:rPr lang="en-US" sz="1800" dirty="0">
                <a:latin typeface="Candara Light" panose="020E0502030303020204" pitchFamily="34" charset="0"/>
                <a:hlinkClick r:id="rId3"/>
              </a:rPr>
              <a:t>https://library.artstor.org/asset/24619143</a:t>
            </a:r>
            <a:r>
              <a:rPr lang="en-US" sz="1800" dirty="0">
                <a:latin typeface="Candara Light" panose="020E0502030303020204" pitchFamily="34" charset="0"/>
              </a:rPr>
              <a:t>. </a:t>
            </a: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a:p>
            <a:endParaRPr lang="en-US" sz="1800" dirty="0">
              <a:latin typeface="Candara Light" panose="020E0502030303020204" pitchFamily="34" charset="0"/>
            </a:endParaRPr>
          </a:p>
        </p:txBody>
      </p:sp>
    </p:spTree>
    <p:extLst>
      <p:ext uri="{BB962C8B-B14F-4D97-AF65-F5344CB8AC3E}">
        <p14:creationId xmlns:p14="http://schemas.microsoft.com/office/powerpoint/2010/main" val="672652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32CA73-7319-49E6-97F2-E86E79D09BDF}"/>
              </a:ext>
            </a:extLst>
          </p:cNvPr>
          <p:cNvSpPr txBox="1"/>
          <p:nvPr/>
        </p:nvSpPr>
        <p:spPr>
          <a:xfrm>
            <a:off x="530087" y="344557"/>
            <a:ext cx="11145078" cy="6801862"/>
          </a:xfrm>
          <a:prstGeom prst="rect">
            <a:avLst/>
          </a:prstGeom>
          <a:noFill/>
        </p:spPr>
        <p:txBody>
          <a:bodyPr wrap="square" rtlCol="0">
            <a:spAutoFit/>
          </a:bodyPr>
          <a:lstStyle/>
          <a:p>
            <a:r>
              <a:rPr lang="en-US" sz="3600" b="1" dirty="0">
                <a:latin typeface="Candara Light" panose="020E0502030303020204" pitchFamily="34" charset="0"/>
              </a:rPr>
              <a:t>Questions</a:t>
            </a:r>
          </a:p>
          <a:p>
            <a:pPr marL="514350" indent="-514350">
              <a:buFont typeface="+mj-lt"/>
              <a:buAutoNum type="arabicPeriod"/>
            </a:pPr>
            <a:r>
              <a:rPr lang="en-US" sz="2800" dirty="0">
                <a:latin typeface="Candara Light" panose="020E0502030303020204" pitchFamily="34" charset="0"/>
              </a:rPr>
              <a:t>Does open-mindedness require staying neutral on controversial questions?</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Is it possible to be too open-minded?</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Think about first-year research and writing classes (or any class you like).  What aspects of the student experience encourage open-mindedness?  What aspects discourage open-mindedness?</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What kinds of things can a teaching librarian do to promote student learning about open-mindedness and its value?</a:t>
            </a:r>
          </a:p>
          <a:p>
            <a:pPr marL="514350" indent="-514350">
              <a:buFont typeface="+mj-lt"/>
              <a:buAutoNum type="arabicPeriod"/>
            </a:pPr>
            <a:endParaRPr lang="en-US" sz="2800" dirty="0">
              <a:latin typeface="Candara Light" panose="020E0502030303020204" pitchFamily="34" charset="0"/>
            </a:endParaRPr>
          </a:p>
          <a:p>
            <a:pPr marL="514350" indent="-514350">
              <a:buFont typeface="+mj-lt"/>
              <a:buAutoNum type="arabicPeriod"/>
            </a:pPr>
            <a:r>
              <a:rPr lang="en-US" sz="2800" dirty="0">
                <a:latin typeface="Candara Light" panose="020E0502030303020204" pitchFamily="34" charset="0"/>
              </a:rPr>
              <a:t>What questions and suggestions do you have?</a:t>
            </a:r>
          </a:p>
          <a:p>
            <a:endParaRPr lang="en-US" sz="3600" dirty="0">
              <a:latin typeface="Candara Light" panose="020E0502030303020204" pitchFamily="34" charset="0"/>
            </a:endParaRPr>
          </a:p>
        </p:txBody>
      </p:sp>
    </p:spTree>
    <p:extLst>
      <p:ext uri="{BB962C8B-B14F-4D97-AF65-F5344CB8AC3E}">
        <p14:creationId xmlns:p14="http://schemas.microsoft.com/office/powerpoint/2010/main" val="1268611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32CA73-7319-49E6-97F2-E86E79D09BDF}"/>
              </a:ext>
            </a:extLst>
          </p:cNvPr>
          <p:cNvSpPr txBox="1"/>
          <p:nvPr/>
        </p:nvSpPr>
        <p:spPr>
          <a:xfrm>
            <a:off x="530087" y="344557"/>
            <a:ext cx="11145078" cy="5078313"/>
          </a:xfrm>
          <a:prstGeom prst="rect">
            <a:avLst/>
          </a:prstGeom>
          <a:noFill/>
        </p:spPr>
        <p:txBody>
          <a:bodyPr wrap="square" rtlCol="0">
            <a:spAutoFit/>
          </a:bodyPr>
          <a:lstStyle/>
          <a:p>
            <a:r>
              <a:rPr lang="en-US" sz="3600" b="1" dirty="0">
                <a:latin typeface="Candara Light" panose="020E0502030303020204" pitchFamily="34" charset="0"/>
              </a:rPr>
              <a:t>ACRL Framework</a:t>
            </a:r>
          </a:p>
          <a:p>
            <a:endParaRPr lang="en-US" sz="3600" dirty="0">
              <a:latin typeface="Candara Light" panose="020E0502030303020204" pitchFamily="34" charset="0"/>
            </a:endParaRPr>
          </a:p>
          <a:p>
            <a:r>
              <a:rPr lang="en-US" sz="2800" dirty="0">
                <a:latin typeface="Courier New" panose="02070309020205020404" pitchFamily="49" charset="0"/>
                <a:cs typeface="Courier New" panose="02070309020205020404" pitchFamily="49" charset="0"/>
              </a:rPr>
              <a:t>“Research is inquiry”</a:t>
            </a:r>
          </a:p>
          <a:p>
            <a:pPr marL="571500" indent="-571500">
              <a:buFont typeface="Arial" panose="020B0604020202020204" pitchFamily="34" charset="0"/>
              <a:buChar char="•"/>
            </a:pPr>
            <a:r>
              <a:rPr lang="en-US" sz="2800" dirty="0">
                <a:latin typeface="Courier New" panose="02070309020205020404" pitchFamily="49" charset="0"/>
                <a:cs typeface="Courier New" panose="02070309020205020404" pitchFamily="49" charset="0"/>
              </a:rPr>
              <a:t>“an open mind and a critical stance”</a:t>
            </a:r>
          </a:p>
          <a:p>
            <a:pPr marL="571500" indent="-571500">
              <a:buFont typeface="Arial" panose="020B0604020202020204" pitchFamily="34" charset="0"/>
              <a:buChar char="•"/>
            </a:pPr>
            <a:r>
              <a:rPr lang="en-US" sz="2800" dirty="0">
                <a:latin typeface="Courier New" panose="02070309020205020404" pitchFamily="49" charset="0"/>
                <a:cs typeface="Courier New" panose="02070309020205020404" pitchFamily="49" charset="0"/>
              </a:rPr>
              <a:t>“intellectual humility”</a:t>
            </a:r>
          </a:p>
          <a:p>
            <a:endParaRPr lang="en-US" sz="2800" dirty="0">
              <a:latin typeface="Courier New" panose="02070309020205020404" pitchFamily="49" charset="0"/>
              <a:cs typeface="Courier New" panose="02070309020205020404" pitchFamily="49" charset="0"/>
            </a:endParaRPr>
          </a:p>
          <a:p>
            <a:r>
              <a:rPr lang="en-US" sz="2800" dirty="0">
                <a:latin typeface="Courier New" panose="02070309020205020404" pitchFamily="49" charset="0"/>
                <a:cs typeface="Courier New" panose="02070309020205020404" pitchFamily="49" charset="0"/>
              </a:rPr>
              <a:t>“Authority is constructed and contextual”</a:t>
            </a:r>
          </a:p>
          <a:p>
            <a:pPr marL="571500" indent="-571500">
              <a:buFont typeface="Arial" panose="020B0604020202020204" pitchFamily="34" charset="0"/>
              <a:buChar char="•"/>
            </a:pPr>
            <a:r>
              <a:rPr lang="en-US" sz="2800" dirty="0">
                <a:latin typeface="Courier New" panose="02070309020205020404" pitchFamily="49" charset="0"/>
                <a:cs typeface="Courier New" panose="02070309020205020404" pitchFamily="49" charset="0"/>
              </a:rPr>
              <a:t>“develop awareness of the importance of assessing content with a skeptical stance and with a self-awareness of their own biases and worldview.”</a:t>
            </a:r>
          </a:p>
        </p:txBody>
      </p:sp>
    </p:spTree>
    <p:extLst>
      <p:ext uri="{BB962C8B-B14F-4D97-AF65-F5344CB8AC3E}">
        <p14:creationId xmlns:p14="http://schemas.microsoft.com/office/powerpoint/2010/main" val="2652004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FE8ACB-4BCC-4A28-8AC1-99210D02914F}"/>
              </a:ext>
            </a:extLst>
          </p:cNvPr>
          <p:cNvSpPr txBox="1"/>
          <p:nvPr/>
        </p:nvSpPr>
        <p:spPr>
          <a:xfrm>
            <a:off x="1519311" y="1491173"/>
            <a:ext cx="9158067" cy="3970318"/>
          </a:xfrm>
          <a:prstGeom prst="rect">
            <a:avLst/>
          </a:prstGeom>
          <a:noFill/>
        </p:spPr>
        <p:txBody>
          <a:bodyPr wrap="square" rtlCol="0">
            <a:spAutoFit/>
          </a:bodyPr>
          <a:lstStyle/>
          <a:p>
            <a:r>
              <a:rPr lang="en-US" sz="3600" dirty="0">
                <a:latin typeface="Candara Light" panose="020E0502030303020204" pitchFamily="34" charset="0"/>
              </a:rPr>
              <a:t>Open-mindedness is an achievement, not a trait that one has by default.  </a:t>
            </a:r>
          </a:p>
          <a:p>
            <a:pPr marL="571500" indent="-571500">
              <a:buFont typeface="Arial" panose="020B0604020202020204" pitchFamily="34" charset="0"/>
              <a:buChar char="•"/>
            </a:pPr>
            <a:r>
              <a:rPr lang="en-US" sz="3600" dirty="0">
                <a:latin typeface="Candara Light" panose="020E0502030303020204" pitchFamily="34" charset="0"/>
              </a:rPr>
              <a:t>It requires careful attention to the best available evidence and argument on a question.  </a:t>
            </a:r>
          </a:p>
          <a:p>
            <a:pPr marL="571500" indent="-571500">
              <a:buFont typeface="Arial" panose="020B0604020202020204" pitchFamily="34" charset="0"/>
              <a:buChar char="•"/>
            </a:pPr>
            <a:r>
              <a:rPr lang="en-US" sz="3600" dirty="0">
                <a:latin typeface="Candara Light" panose="020E0502030303020204" pitchFamily="34" charset="0"/>
              </a:rPr>
              <a:t>It finds its fullest expression in the context of a loving pursuit of truth.</a:t>
            </a:r>
          </a:p>
        </p:txBody>
      </p:sp>
    </p:spTree>
    <p:extLst>
      <p:ext uri="{BB962C8B-B14F-4D97-AF65-F5344CB8AC3E}">
        <p14:creationId xmlns:p14="http://schemas.microsoft.com/office/powerpoint/2010/main" val="3028708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sitting, monitor, photo, black&#10;&#10;Description automatically generated">
            <a:extLst>
              <a:ext uri="{FF2B5EF4-FFF2-40B4-BE49-F238E27FC236}">
                <a16:creationId xmlns:a16="http://schemas.microsoft.com/office/drawing/2014/main" id="{7AF5EC6B-09A2-4972-9A35-53CF45944853}"/>
              </a:ext>
            </a:extLst>
          </p:cNvPr>
          <p:cNvPicPr>
            <a:picLocks noChangeAspect="1"/>
          </p:cNvPicPr>
          <p:nvPr/>
        </p:nvPicPr>
        <p:blipFill rotWithShape="1">
          <a:blip r:embed="rId3">
            <a:extLst>
              <a:ext uri="{28A0092B-C50C-407E-A947-70E740481C1C}">
                <a14:useLocalDpi xmlns:a14="http://schemas.microsoft.com/office/drawing/2010/main" val="0"/>
              </a:ext>
            </a:extLst>
          </a:blip>
          <a:srcRect t="26519" b="31153"/>
          <a:stretch/>
        </p:blipFill>
        <p:spPr>
          <a:xfrm>
            <a:off x="20" y="10"/>
            <a:ext cx="12191980" cy="6857990"/>
          </a:xfrm>
          <a:prstGeom prst="rect">
            <a:avLst/>
          </a:prstGeom>
        </p:spPr>
      </p:pic>
    </p:spTree>
    <p:extLst>
      <p:ext uri="{BB962C8B-B14F-4D97-AF65-F5344CB8AC3E}">
        <p14:creationId xmlns:p14="http://schemas.microsoft.com/office/powerpoint/2010/main" val="2854789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posing for the camera&#10;&#10;Description automatically generated">
            <a:extLst>
              <a:ext uri="{FF2B5EF4-FFF2-40B4-BE49-F238E27FC236}">
                <a16:creationId xmlns:a16="http://schemas.microsoft.com/office/drawing/2014/main" id="{C3CD15C4-D7AB-4176-B7F0-378BF08461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0176" y="0"/>
            <a:ext cx="8491647" cy="6858000"/>
          </a:xfrm>
          <a:prstGeom prst="rect">
            <a:avLst/>
          </a:prstGeom>
        </p:spPr>
      </p:pic>
    </p:spTree>
    <p:extLst>
      <p:ext uri="{BB962C8B-B14F-4D97-AF65-F5344CB8AC3E}">
        <p14:creationId xmlns:p14="http://schemas.microsoft.com/office/powerpoint/2010/main" val="3261805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indoor, sitting, woman&#10;&#10;Description automatically generated">
            <a:extLst>
              <a:ext uri="{FF2B5EF4-FFF2-40B4-BE49-F238E27FC236}">
                <a16:creationId xmlns:a16="http://schemas.microsoft.com/office/drawing/2014/main" id="{53586834-C251-401B-892D-B2D1A2A8E8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3837" y="0"/>
            <a:ext cx="5324326" cy="6858000"/>
          </a:xfrm>
          <a:prstGeom prst="rect">
            <a:avLst/>
          </a:prstGeom>
        </p:spPr>
      </p:pic>
    </p:spTree>
    <p:extLst>
      <p:ext uri="{BB962C8B-B14F-4D97-AF65-F5344CB8AC3E}">
        <p14:creationId xmlns:p14="http://schemas.microsoft.com/office/powerpoint/2010/main" val="2633753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hoto, mountain, water&#10;&#10;Description automatically generated">
            <a:extLst>
              <a:ext uri="{FF2B5EF4-FFF2-40B4-BE49-F238E27FC236}">
                <a16:creationId xmlns:a16="http://schemas.microsoft.com/office/drawing/2014/main" id="{EC23147A-28B3-44C6-803F-489A6C4EC2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176212"/>
            <a:ext cx="9753600" cy="6505575"/>
          </a:xfrm>
          <a:prstGeom prst="rect">
            <a:avLst/>
          </a:prstGeom>
        </p:spPr>
      </p:pic>
    </p:spTree>
    <p:extLst>
      <p:ext uri="{BB962C8B-B14F-4D97-AF65-F5344CB8AC3E}">
        <p14:creationId xmlns:p14="http://schemas.microsoft.com/office/powerpoint/2010/main" val="25760927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7626</Words>
  <Application>Microsoft Office PowerPoint</Application>
  <PresentationFormat>Widescreen</PresentationFormat>
  <Paragraphs>216</Paragraphs>
  <Slides>24</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Candara Light</vt:lpstr>
      <vt:lpstr>Courier New</vt:lpstr>
      <vt:lpstr>Office Theme</vt:lpstr>
      <vt:lpstr>Open-mindedness is an Achievement: Prototyping a New Threshold Concept for Information Literacy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Open-mindedness as intellectual virtue</vt:lpstr>
      <vt:lpstr>Rebecca Taylor. “Open-mindedness:  An Intellectual Virtue.”</vt:lpstr>
      <vt:lpstr>Check-in and Questions</vt:lpstr>
      <vt:lpstr>William Hare.  In Defence of Open-mindedness.</vt:lpstr>
      <vt:lpstr>PowerPoint Presentation</vt:lpstr>
      <vt:lpstr>PowerPoint Presentation</vt:lpstr>
      <vt:lpstr>Allan Bloom. “Interpretive Essay.” The Republic of Plato.</vt:lpstr>
      <vt:lpstr>PowerPoint Presentation</vt:lpstr>
      <vt:lpstr>PowerPoint Presentation</vt:lpstr>
      <vt:lpstr>Townsend, Brunetti, and Hofer. “Threshold Concepts and Information Literacy.”</vt:lpstr>
      <vt:lpstr>Townsend, Brunetti, and Hofer. “Threshold Concepts and Information Literacy.”</vt:lpstr>
      <vt:lpstr>Check-in and Questions</vt:lpstr>
      <vt:lpstr>Artstor Images (in order of appearance)</vt:lpstr>
      <vt:lpstr>Artstor Images (in order of appearance)</vt:lpstr>
      <vt:lpstr>Artstor Images (in order of appearance)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Open-mindedness is an Achievement: Prototyping a New Threshold Concept for Information Literacy</dc:title>
  <dc:creator>Mark Lenker</dc:creator>
  <cp:lastModifiedBy>David</cp:lastModifiedBy>
  <cp:revision>19</cp:revision>
  <dcterms:created xsi:type="dcterms:W3CDTF">2020-05-07T08:48:42Z</dcterms:created>
  <dcterms:modified xsi:type="dcterms:W3CDTF">2020-07-08T22:03:08Z</dcterms:modified>
</cp:coreProperties>
</file>