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Lst>
  <p:handoutMasterIdLst>
    <p:handoutMasterId r:id="rId30"/>
  </p:handoutMasterIdLst>
  <p:sldIdLst>
    <p:sldId id="295" r:id="rId2"/>
    <p:sldId id="424" r:id="rId3"/>
    <p:sldId id="387" r:id="rId4"/>
    <p:sldId id="396" r:id="rId5"/>
    <p:sldId id="422" r:id="rId6"/>
    <p:sldId id="418" r:id="rId7"/>
    <p:sldId id="417" r:id="rId8"/>
    <p:sldId id="423" r:id="rId9"/>
    <p:sldId id="405" r:id="rId10"/>
    <p:sldId id="425" r:id="rId11"/>
    <p:sldId id="429" r:id="rId12"/>
    <p:sldId id="432" r:id="rId13"/>
    <p:sldId id="430" r:id="rId14"/>
    <p:sldId id="431" r:id="rId15"/>
    <p:sldId id="433" r:id="rId16"/>
    <p:sldId id="434" r:id="rId17"/>
    <p:sldId id="438" r:id="rId18"/>
    <p:sldId id="437" r:id="rId19"/>
    <p:sldId id="436" r:id="rId20"/>
    <p:sldId id="435" r:id="rId21"/>
    <p:sldId id="439" r:id="rId22"/>
    <p:sldId id="421" r:id="rId23"/>
    <p:sldId id="413" r:id="rId24"/>
    <p:sldId id="426" r:id="rId25"/>
    <p:sldId id="427" r:id="rId26"/>
    <p:sldId id="428" r:id="rId27"/>
    <p:sldId id="440" r:id="rId28"/>
    <p:sldId id="333"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171C60"/>
    <a:srgbClr val="2B34B2"/>
    <a:srgbClr val="242A8F"/>
    <a:srgbClr val="1E226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47" autoAdjust="0"/>
    <p:restoredTop sz="94629" autoAdjust="0"/>
  </p:normalViewPr>
  <p:slideViewPr>
    <p:cSldViewPr snapToGrid="0" snapToObjects="1">
      <p:cViewPr varScale="1">
        <p:scale>
          <a:sx n="109" d="100"/>
          <a:sy n="109" d="100"/>
        </p:scale>
        <p:origin x="1710" y="13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4"/>
            <a:ext cx="2971490" cy="457045"/>
          </a:xfrm>
          <a:prstGeom prst="rect">
            <a:avLst/>
          </a:prstGeom>
        </p:spPr>
        <p:txBody>
          <a:bodyPr vert="horz" lIns="89574" tIns="44786" rIns="89574" bIns="44786" rtlCol="0"/>
          <a:lstStyle>
            <a:lvl1pPr algn="l">
              <a:defRPr sz="1200"/>
            </a:lvl1pPr>
          </a:lstStyle>
          <a:p>
            <a:endParaRPr lang="en-US"/>
          </a:p>
        </p:txBody>
      </p:sp>
      <p:sp>
        <p:nvSpPr>
          <p:cNvPr id="3" name="Date Placeholder 2"/>
          <p:cNvSpPr>
            <a:spLocks noGrp="1"/>
          </p:cNvSpPr>
          <p:nvPr>
            <p:ph type="dt" sz="quarter" idx="1"/>
          </p:nvPr>
        </p:nvSpPr>
        <p:spPr>
          <a:xfrm>
            <a:off x="3884964" y="4"/>
            <a:ext cx="2971490" cy="457045"/>
          </a:xfrm>
          <a:prstGeom prst="rect">
            <a:avLst/>
          </a:prstGeom>
        </p:spPr>
        <p:txBody>
          <a:bodyPr vert="horz" lIns="89574" tIns="44786" rIns="89574" bIns="44786" rtlCol="0"/>
          <a:lstStyle>
            <a:lvl1pPr algn="r">
              <a:defRPr sz="1200"/>
            </a:lvl1pPr>
          </a:lstStyle>
          <a:p>
            <a:fld id="{5B93CB87-B2CB-4878-9BEA-94EB4C4D0C83}" type="datetimeFigureOut">
              <a:rPr lang="en-US" smtClean="0"/>
              <a:t>8/8/2016</a:t>
            </a:fld>
            <a:endParaRPr lang="en-US"/>
          </a:p>
        </p:txBody>
      </p:sp>
      <p:sp>
        <p:nvSpPr>
          <p:cNvPr id="4" name="Footer Placeholder 3"/>
          <p:cNvSpPr>
            <a:spLocks noGrp="1"/>
          </p:cNvSpPr>
          <p:nvPr>
            <p:ph type="ftr" sz="quarter" idx="2"/>
          </p:nvPr>
        </p:nvSpPr>
        <p:spPr>
          <a:xfrm>
            <a:off x="0" y="8685400"/>
            <a:ext cx="2971490" cy="457045"/>
          </a:xfrm>
          <a:prstGeom prst="rect">
            <a:avLst/>
          </a:prstGeom>
        </p:spPr>
        <p:txBody>
          <a:bodyPr vert="horz" lIns="89574" tIns="44786" rIns="89574" bIns="44786" rtlCol="0" anchor="b"/>
          <a:lstStyle>
            <a:lvl1pPr algn="l">
              <a:defRPr sz="1200"/>
            </a:lvl1pPr>
          </a:lstStyle>
          <a:p>
            <a:endParaRPr lang="en-US"/>
          </a:p>
        </p:txBody>
      </p:sp>
      <p:sp>
        <p:nvSpPr>
          <p:cNvPr id="5" name="Slide Number Placeholder 4"/>
          <p:cNvSpPr>
            <a:spLocks noGrp="1"/>
          </p:cNvSpPr>
          <p:nvPr>
            <p:ph type="sldNum" sz="quarter" idx="3"/>
          </p:nvPr>
        </p:nvSpPr>
        <p:spPr>
          <a:xfrm>
            <a:off x="3884964" y="8685400"/>
            <a:ext cx="2971490" cy="457045"/>
          </a:xfrm>
          <a:prstGeom prst="rect">
            <a:avLst/>
          </a:prstGeom>
        </p:spPr>
        <p:txBody>
          <a:bodyPr vert="horz" lIns="89574" tIns="44786" rIns="89574" bIns="44786" rtlCol="0" anchor="b"/>
          <a:lstStyle>
            <a:lvl1pPr algn="r">
              <a:defRPr sz="1200"/>
            </a:lvl1pPr>
          </a:lstStyle>
          <a:p>
            <a:fld id="{5437A1C5-0FBA-48F4-9A12-674043BF8D47}" type="slidenum">
              <a:rPr lang="en-US" smtClean="0"/>
              <a:t>‹#›</a:t>
            </a:fld>
            <a:endParaRPr lang="en-US"/>
          </a:p>
        </p:txBody>
      </p:sp>
    </p:spTree>
    <p:extLst>
      <p:ext uri="{BB962C8B-B14F-4D97-AF65-F5344CB8AC3E}">
        <p14:creationId xmlns:p14="http://schemas.microsoft.com/office/powerpoint/2010/main" val="316377002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D728701E-CAF4-4159-9B3E-41C86DFFA30D}" type="datetimeFigureOut">
              <a:rPr lang="en-US" smtClean="0"/>
              <a:t>8/8/2016</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D728701E-CAF4-4159-9B3E-41C86DFFA30D}" type="datetimeFigureOut">
              <a:rPr lang="en-US" smtClean="0"/>
              <a:t>8/8/2016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Rectangle 5"/>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D728701E-CAF4-4159-9B3E-41C86DFFA30D}" type="datetimeFigureOut">
              <a:rPr lang="en-US" smtClean="0"/>
              <a:t>8/8/2016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62F1D00-BD13-4404-86B0-79703945A0A7}"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5" name="Rectangle 4"/>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D728701E-CAF4-4159-9B3E-41C86DFFA30D}" type="datetimeFigureOut">
              <a:rPr lang="en-US" smtClean="0"/>
              <a:t>8/8/2016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62F1D00-BD13-4404-86B0-79703945A0A7}"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en-US" dirty="0" smtClean="0"/>
              <a:t>Click to edit Master title style</a:t>
            </a:r>
            <a:endParaRPr dirty="0"/>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Text Placeholder 3"/>
          <p:cNvSpPr>
            <a:spLocks noGrp="1"/>
          </p:cNvSpPr>
          <p:nvPr>
            <p:ph type="body" sz="half" idx="2"/>
          </p:nvPr>
        </p:nvSpPr>
        <p:spPr>
          <a:xfrm>
            <a:off x="381093" y="3733800"/>
            <a:ext cx="325526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D728701E-CAF4-4159-9B3E-41C86DFFA30D}" type="datetimeFigureOut">
              <a:rPr lang="en-US" smtClean="0"/>
              <a:t>8/8/2016</a:t>
            </a:fld>
            <a:endParaRPr lang="en-US"/>
          </a:p>
        </p:txBody>
      </p:sp>
      <p:sp>
        <p:nvSpPr>
          <p:cNvPr id="6" name="Footer Placeholder 5"/>
          <p:cNvSpPr>
            <a:spLocks noGrp="1"/>
          </p:cNvSpPr>
          <p:nvPr>
            <p:ph type="ftr" sz="quarter" idx="11"/>
          </p:nvPr>
        </p:nvSpPr>
        <p:spPr>
          <a:xfrm>
            <a:off x="3859305" y="6423585"/>
            <a:ext cx="3316941" cy="365125"/>
          </a:xfrm>
        </p:spPr>
        <p:txBody>
          <a:bodyPr/>
          <a:lstStyle/>
          <a:p>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9404" y="3124200"/>
            <a:ext cx="3898272"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6" y="228600"/>
            <a:ext cx="3460658" cy="63452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169404" y="3995737"/>
            <a:ext cx="3898272"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D728701E-CAF4-4159-9B3E-41C86DFFA30D}" type="datetimeFigureOut">
              <a:rPr lang="en-US" smtClean="0"/>
              <a:t>8/8/2016</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10" name="TextBox 9"/>
          <p:cNvSpPr txBox="1"/>
          <p:nvPr/>
        </p:nvSpPr>
        <p:spPr>
          <a:xfrm>
            <a:off x="3990110"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28600"/>
            <a:ext cx="637838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28701E-CAF4-4159-9B3E-41C86DFFA30D}" type="datetimeFigureOut">
              <a:rPr lang="en-US" smtClean="0"/>
              <a:t>8/8/2016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8" name="Rectangle 7"/>
          <p:cNvSpPr/>
          <p:nvPr/>
        </p:nvSpPr>
        <p:spPr>
          <a:xfrm>
            <a:off x="6802438" y="22860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6802438" y="2377440"/>
            <a:ext cx="2057400" cy="20391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327212" y="4632792"/>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8" name="Rectangle 7"/>
          <p:cNvSpPr/>
          <p:nvPr/>
        </p:nvSpPr>
        <p:spPr>
          <a:xfrm>
            <a:off x="282574" y="228600"/>
            <a:ext cx="6387167"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a:xfrm>
            <a:off x="5212262" y="6235607"/>
            <a:ext cx="1348398" cy="365125"/>
          </a:xfrm>
        </p:spPr>
        <p:txBody>
          <a:bodyPr/>
          <a:lstStyle>
            <a:lvl1pPr>
              <a:defRPr>
                <a:solidFill>
                  <a:schemeClr val="bg1"/>
                </a:solidFill>
              </a:defRPr>
            </a:lvl1pPr>
          </a:lstStyle>
          <a:p>
            <a:fld id="{D728701E-CAF4-4159-9B3E-41C86DFFA30D}" type="datetimeFigureOut">
              <a:rPr lang="en-US" smtClean="0"/>
              <a:t>8/8/2016</a:t>
            </a:fld>
            <a:endParaRPr lang="en-US"/>
          </a:p>
        </p:txBody>
      </p:sp>
      <p:sp>
        <p:nvSpPr>
          <p:cNvPr id="6" name="Footer Placeholder 5"/>
          <p:cNvSpPr>
            <a:spLocks noGrp="1"/>
          </p:cNvSpPr>
          <p:nvPr>
            <p:ph type="ftr" sz="quarter" idx="11"/>
          </p:nvPr>
        </p:nvSpPr>
        <p:spPr>
          <a:xfrm>
            <a:off x="381095" y="6235607"/>
            <a:ext cx="46481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802438" y="2374940"/>
            <a:ext cx="2057400" cy="2039112"/>
          </a:xfrm>
        </p:spPr>
        <p:txBody>
          <a:bodyPr/>
          <a:lstStyle>
            <a:lvl1pPr>
              <a:buNone/>
              <a:defRPr/>
            </a:lvl1pPr>
          </a:lstStyle>
          <a:p>
            <a:r>
              <a:rPr lang="en-US" smtClean="0"/>
              <a:t>Click icon to add picture</a:t>
            </a:r>
            <a:endParaRPr/>
          </a:p>
        </p:txBody>
      </p:sp>
      <p:sp>
        <p:nvSpPr>
          <p:cNvPr id="13" name="Picture Placeholder 12"/>
          <p:cNvSpPr>
            <a:spLocks noGrp="1"/>
          </p:cNvSpPr>
          <p:nvPr>
            <p:ph type="pic" sz="quarter" idx="14"/>
          </p:nvPr>
        </p:nvSpPr>
        <p:spPr>
          <a:xfrm>
            <a:off x="6802438" y="4535424"/>
            <a:ext cx="2057400" cy="2039112"/>
          </a:xfrm>
        </p:spPr>
        <p:txBody>
          <a:bodyPr/>
          <a:lstStyle>
            <a:lvl1pPr>
              <a:buNone/>
              <a:defRPr/>
            </a:lvl1pPr>
          </a:lstStyle>
          <a:p>
            <a:r>
              <a:rPr lang="en-US" smtClean="0"/>
              <a:t>Click icon to add picture</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8" name="Rectangle 7"/>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a:xfrm>
            <a:off x="3048000" y="6235607"/>
            <a:ext cx="1348398" cy="365125"/>
          </a:xfrm>
        </p:spPr>
        <p:txBody>
          <a:bodyPr/>
          <a:lstStyle>
            <a:lvl1pPr>
              <a:defRPr>
                <a:solidFill>
                  <a:schemeClr val="bg1"/>
                </a:solidFill>
              </a:defRPr>
            </a:lvl1pPr>
          </a:lstStyle>
          <a:p>
            <a:fld id="{D728701E-CAF4-4159-9B3E-41C86DFFA30D}" type="datetimeFigureOut">
              <a:rPr lang="en-US" smtClean="0"/>
              <a:t>8/8/2016</a:t>
            </a:fld>
            <a:endParaRPr lang="en-US"/>
          </a:p>
        </p:txBody>
      </p:sp>
      <p:sp>
        <p:nvSpPr>
          <p:cNvPr id="6" name="Footer Placeholder 5"/>
          <p:cNvSpPr>
            <a:spLocks noGrp="1"/>
          </p:cNvSpPr>
          <p:nvPr>
            <p:ph type="ftr" sz="quarter" idx="11"/>
          </p:nvPr>
        </p:nvSpPr>
        <p:spPr>
          <a:xfrm>
            <a:off x="381095" y="6235607"/>
            <a:ext cx="25907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4388" y="4534726"/>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4624388" y="228600"/>
            <a:ext cx="2057400" cy="2039112"/>
          </a:xfrm>
        </p:spPr>
        <p:txBody>
          <a:bodyPr/>
          <a:lstStyle>
            <a:lvl1pPr>
              <a:buNone/>
              <a:defRPr/>
            </a:lvl1pPr>
          </a:lstStyle>
          <a:p>
            <a:r>
              <a:rPr lang="en-US" smtClean="0"/>
              <a:t>Click icon to add picture</a:t>
            </a:r>
            <a:endParaRPr/>
          </a:p>
        </p:txBody>
      </p:sp>
      <p:sp>
        <p:nvSpPr>
          <p:cNvPr id="13" name="Picture Placeholder 12"/>
          <p:cNvSpPr>
            <a:spLocks noGrp="1"/>
          </p:cNvSpPr>
          <p:nvPr>
            <p:ph type="pic" sz="quarter" idx="14"/>
          </p:nvPr>
        </p:nvSpPr>
        <p:spPr>
          <a:xfrm>
            <a:off x="4624388" y="2381663"/>
            <a:ext cx="2057400" cy="2039112"/>
          </a:xfrm>
        </p:spPr>
        <p:txBody>
          <a:bodyPr/>
          <a:lstStyle>
            <a:lvl1pPr>
              <a:buNone/>
              <a:defRPr/>
            </a:lvl1pPr>
          </a:lstStyle>
          <a:p>
            <a:r>
              <a:rPr lang="en-US" smtClean="0"/>
              <a:t>Click icon to add picture</a:t>
            </a:r>
            <a:endParaRPr/>
          </a:p>
        </p:txBody>
      </p:sp>
      <p:sp>
        <p:nvSpPr>
          <p:cNvPr id="14" name="Picture Placeholder 12"/>
          <p:cNvSpPr>
            <a:spLocks noGrp="1"/>
          </p:cNvSpPr>
          <p:nvPr>
            <p:ph type="pic" sz="quarter" idx="15"/>
          </p:nvPr>
        </p:nvSpPr>
        <p:spPr>
          <a:xfrm>
            <a:off x="6803136" y="2381662"/>
            <a:ext cx="2057400" cy="4187952"/>
          </a:xfrm>
        </p:spPr>
        <p:txBody>
          <a:bodyPr/>
          <a:lstStyle>
            <a:lvl1pPr>
              <a:buNone/>
              <a:defRPr/>
            </a:lvl1pPr>
          </a:lstStyle>
          <a:p>
            <a:r>
              <a:rPr lang="en-US" smtClean="0"/>
              <a:t>Click icon to add picture</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 Pictures with Caption, Alt.">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53000" y="3124200"/>
            <a:ext cx="3108960"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365248"/>
            <a:ext cx="424011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953000" y="3995737"/>
            <a:ext cx="3108960"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D728701E-CAF4-4159-9B3E-41C86DFFA30D}" type="datetimeFigureOut">
              <a:rPr lang="en-US" smtClean="0"/>
              <a:t>8/8/2016</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10" name="TextBox 9"/>
          <p:cNvSpPr txBox="1"/>
          <p:nvPr/>
        </p:nvSpPr>
        <p:spPr>
          <a:xfrm>
            <a:off x="4750361"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277905" y="228600"/>
            <a:ext cx="2057400" cy="2039112"/>
          </a:xfrm>
        </p:spPr>
        <p:txBody>
          <a:bodyPr/>
          <a:lstStyle>
            <a:lvl1pPr>
              <a:buNone/>
              <a:defRPr/>
            </a:lvl1pPr>
          </a:lstStyle>
          <a:p>
            <a:r>
              <a:rPr lang="en-US" smtClean="0"/>
              <a:t>Click icon to add picture</a:t>
            </a:r>
            <a:endParaRPr/>
          </a:p>
        </p:txBody>
      </p:sp>
      <p:sp>
        <p:nvSpPr>
          <p:cNvPr id="15" name="Picture Placeholder 12"/>
          <p:cNvSpPr>
            <a:spLocks noGrp="1"/>
          </p:cNvSpPr>
          <p:nvPr>
            <p:ph type="pic" sz="quarter" idx="14"/>
          </p:nvPr>
        </p:nvSpPr>
        <p:spPr>
          <a:xfrm>
            <a:off x="2460625" y="228600"/>
            <a:ext cx="2057400" cy="2039112"/>
          </a:xfrm>
        </p:spPr>
        <p:txBody>
          <a:bodyPr/>
          <a:lstStyle>
            <a:lvl1pPr>
              <a:buNone/>
              <a:defRPr/>
            </a:lvl1pPr>
          </a:lstStyle>
          <a:p>
            <a:r>
              <a:rPr lang="en-US" smtClean="0"/>
              <a:t>Click icon to add picture</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p>
            <a:fld id="{D728701E-CAF4-4159-9B3E-41C86DFFA30D}" type="datetimeFigureOut">
              <a:rPr lang="en-US" smtClean="0"/>
              <a:t>8/8/2016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2F1D00-BD13-4404-86B0-79703945A0A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7" name="Rectangle 6"/>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p>
            <a:fld id="{D728701E-CAF4-4159-9B3E-41C86DFFA30D}" type="datetimeFigureOut">
              <a:rPr lang="en-US" smtClean="0"/>
              <a:t>8/8/2016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2F1D00-BD13-4404-86B0-79703945A0A7}"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Rectangle 9"/>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Vertical Title and Text">
    <p:spTree>
      <p:nvGrpSpPr>
        <p:cNvPr id="1" name=""/>
        <p:cNvGrpSpPr/>
        <p:nvPr/>
      </p:nvGrpSpPr>
      <p:grpSpPr>
        <a:xfrm>
          <a:off x="0" y="0"/>
          <a:ext cx="0" cy="0"/>
          <a:chOff x="0" y="0"/>
          <a:chExt cx="0" cy="0"/>
        </a:xfrm>
      </p:grpSpPr>
      <p:sp>
        <p:nvSpPr>
          <p:cNvPr id="10" name="Rectangle 9"/>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995772" y="954742"/>
            <a:ext cx="681318" cy="517142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958756"/>
            <a:ext cx="6858000" cy="5184869"/>
          </a:xfrm>
        </p:spPr>
        <p:txBody>
          <a:bodyPr vert="eaVert"/>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p>
            <a:fld id="{D728701E-CAF4-4159-9B3E-41C86DFFA30D}" type="datetimeFigureOut">
              <a:rPr lang="en-US" smtClean="0"/>
              <a:t>8/8/2016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2F1D00-BD13-4404-86B0-79703945A0A7}" type="slidenum">
              <a:rPr lang="en-US" smtClean="0"/>
              <a:t>‹#›</a:t>
            </a:fld>
            <a:endParaRPr lang="en-US"/>
          </a:p>
        </p:txBody>
      </p:sp>
      <p:sp>
        <p:nvSpPr>
          <p:cNvPr id="9" name="TextBox 8"/>
          <p:cNvSpPr txBox="1"/>
          <p:nvPr/>
        </p:nvSpPr>
        <p:spPr>
          <a:xfrm rot="16200000">
            <a:off x="8593111" y="561668"/>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Al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8474" y="134471"/>
            <a:ext cx="7556313" cy="995082"/>
          </a:xfrm>
        </p:spPr>
        <p:txBody>
          <a:bodyPr anchor="b" anchorCtr="0"/>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p>
            <a:fld id="{D728701E-CAF4-4159-9B3E-41C86DFFA30D}" type="datetimeFigureOut">
              <a:rPr lang="en-US" smtClean="0"/>
              <a:t>8/8/2016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2F1D00-BD13-4404-86B0-79703945A0A7}"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Text Placeholder 3"/>
          <p:cNvSpPr>
            <a:spLocks noGrp="1"/>
          </p:cNvSpPr>
          <p:nvPr>
            <p:ph type="body" sz="half" idx="2"/>
          </p:nvPr>
        </p:nvSpPr>
        <p:spPr>
          <a:xfrm>
            <a:off x="498518" y="1129553"/>
            <a:ext cx="7558960" cy="774700"/>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with 2 Pictur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dirty="0"/>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D728701E-CAF4-4159-9B3E-41C86DFFA30D}" type="datetimeFigureOut">
              <a:rPr lang="en-US" smtClean="0"/>
              <a:t>8/8/2016</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en-US" smtClean="0"/>
              <a:t>Click icon to add picture</a:t>
            </a:r>
            <a:endParaRPr/>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en-US" smtClean="0"/>
              <a:t>Click icon to add picture</a:t>
            </a:r>
            <a:endParaRPr/>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spcBef>
                <a:spcPts val="600"/>
              </a:spcBef>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658907" y="228600"/>
            <a:ext cx="820093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86000" y="3124200"/>
            <a:ext cx="5638800" cy="1362075"/>
          </a:xfrm>
        </p:spPr>
        <p:txBody>
          <a:bodyPr anchor="b" anchorCtr="0">
            <a:normAutofit/>
          </a:bodyPr>
          <a:lstStyle>
            <a:lvl1pPr algn="l">
              <a:defRPr sz="3200" b="0"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2286000" y="4495800"/>
            <a:ext cx="5638800" cy="1500187"/>
          </a:xfrm>
        </p:spPr>
        <p:txBody>
          <a:bodyPr anchor="t" anchorCtr="0">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fld id="{D728701E-CAF4-4159-9B3E-41C86DFFA30D}" type="datetimeFigureOut">
              <a:rPr lang="en-US" smtClean="0"/>
              <a:t>8/8/2016</a:t>
            </a:fld>
            <a:endParaRPr lang="en-US"/>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305800" y="6248774"/>
            <a:ext cx="554038" cy="365125"/>
          </a:xfrm>
        </p:spPr>
        <p:txBody>
          <a:bodyPr/>
          <a:lstStyle/>
          <a:p>
            <a:fld id="{162F1D00-BD13-4404-86B0-79703945A0A7}" type="slidenum">
              <a:rPr lang="en-US" smtClean="0"/>
              <a:t>‹#›</a:t>
            </a:fld>
            <a:endParaRPr lang="en-US"/>
          </a:p>
        </p:txBody>
      </p:sp>
      <p:sp>
        <p:nvSpPr>
          <p:cNvPr id="8" name="TextBox 7"/>
          <p:cNvSpPr txBox="1"/>
          <p:nvPr/>
        </p:nvSpPr>
        <p:spPr>
          <a:xfrm>
            <a:off x="2003612" y="3110754"/>
            <a:ext cx="260909" cy="615553"/>
          </a:xfrm>
          <a:prstGeom prst="rect">
            <a:avLst/>
          </a:prstGeom>
          <a:noFill/>
        </p:spPr>
        <p:txBody>
          <a:bodyPr wrap="square" lIns="0" tIns="0" rIns="0" bIns="0" rtlCol="0">
            <a:spAutoFit/>
          </a:bodyPr>
          <a:lstStyle/>
          <a:p>
            <a:r>
              <a:rPr sz="4000" b="1">
                <a:solidFill>
                  <a:schemeClr val="accent1">
                    <a:lumMod val="60000"/>
                    <a:lumOff val="40000"/>
                  </a:schemeClr>
                </a:solidFill>
              </a:rPr>
              <a:t>+</a:t>
            </a:r>
          </a:p>
        </p:txBody>
      </p:sp>
      <p:sp>
        <p:nvSpPr>
          <p:cNvPr id="9" name="Rectangle 8"/>
          <p:cNvSpPr/>
          <p:nvPr/>
        </p:nvSpPr>
        <p:spPr>
          <a:xfrm>
            <a:off x="285750" y="228600"/>
            <a:ext cx="212725"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11" name="Rectangle 10"/>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Content Placeholder 3"/>
          <p:cNvSpPr>
            <a:spLocks noGrp="1"/>
          </p:cNvSpPr>
          <p:nvPr>
            <p:ph sz="half" idx="2"/>
          </p:nvPr>
        </p:nvSpPr>
        <p:spPr>
          <a:xfrm>
            <a:off x="439987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5" name="Date Placeholder 4"/>
          <p:cNvSpPr>
            <a:spLocks noGrp="1"/>
          </p:cNvSpPr>
          <p:nvPr>
            <p:ph type="dt" sz="half" idx="10"/>
          </p:nvPr>
        </p:nvSpPr>
        <p:spPr/>
        <p:txBody>
          <a:bodyPr/>
          <a:lstStyle/>
          <a:p>
            <a:fld id="{D728701E-CAF4-4159-9B3E-41C86DFFA30D}" type="datetimeFigureOut">
              <a:rPr lang="en-US" smtClean="0"/>
              <a:t>8/8/2016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Rectangle 9"/>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TextBox 11"/>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4" name="Content Placeholder 3"/>
          <p:cNvSpPr>
            <a:spLocks noGrp="1"/>
          </p:cNvSpPr>
          <p:nvPr>
            <p:ph sz="half" idx="2"/>
          </p:nvPr>
        </p:nvSpPr>
        <p:spPr>
          <a:xfrm>
            <a:off x="497541"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6" name="Content Placeholder 5"/>
          <p:cNvSpPr>
            <a:spLocks noGrp="1"/>
          </p:cNvSpPr>
          <p:nvPr>
            <p:ph sz="quarter" idx="4"/>
          </p:nvPr>
        </p:nvSpPr>
        <p:spPr>
          <a:xfrm>
            <a:off x="4399878"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7" name="Date Placeholder 6"/>
          <p:cNvSpPr>
            <a:spLocks noGrp="1"/>
          </p:cNvSpPr>
          <p:nvPr>
            <p:ph type="dt" sz="half" idx="10"/>
          </p:nvPr>
        </p:nvSpPr>
        <p:spPr/>
        <p:txBody>
          <a:bodyPr/>
          <a:lstStyle/>
          <a:p>
            <a:fld id="{D728701E-CAF4-4159-9B3E-41C86DFFA30D}" type="datetimeFigureOut">
              <a:rPr lang="en-US" smtClean="0"/>
              <a:t>8/8/2016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62F1D00-BD13-4404-86B0-79703945A0A7}" type="slidenum">
              <a:rPr lang="en-US" smtClean="0"/>
              <a:t>‹#›</a:t>
            </a:fld>
            <a:endParaRPr lang="en-US"/>
          </a:p>
        </p:txBody>
      </p:sp>
      <p:sp>
        <p:nvSpPr>
          <p:cNvPr id="3" name="Text Placeholder 2"/>
          <p:cNvSpPr>
            <a:spLocks noGrp="1"/>
          </p:cNvSpPr>
          <p:nvPr>
            <p:ph type="body" idx="1"/>
          </p:nvPr>
        </p:nvSpPr>
        <p:spPr>
          <a:xfrm>
            <a:off x="497541" y="2070847"/>
            <a:ext cx="3657600" cy="322729"/>
          </a:xfrm>
          <a:prstGeom prst="rect">
            <a:avLst/>
          </a:prstGeom>
          <a:solidFill>
            <a:schemeClr val="accent3"/>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5" name="Text Placeholder 4"/>
          <p:cNvSpPr>
            <a:spLocks noGrp="1"/>
          </p:cNvSpPr>
          <p:nvPr>
            <p:ph type="body" sz="quarter" idx="3"/>
          </p:nvPr>
        </p:nvSpPr>
        <p:spPr>
          <a:xfrm>
            <a:off x="4399878" y="2070847"/>
            <a:ext cx="3657600" cy="322729"/>
          </a:xfrm>
          <a:prstGeom prst="rect">
            <a:avLst/>
          </a:prstGeom>
          <a:solidFill>
            <a:schemeClr val="accent3">
              <a:lumMod val="60000"/>
              <a:lumOff val="40000"/>
            </a:schemeClr>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5" name="Date Placeholder 4"/>
          <p:cNvSpPr>
            <a:spLocks noGrp="1"/>
          </p:cNvSpPr>
          <p:nvPr>
            <p:ph type="dt" sz="half" idx="10"/>
          </p:nvPr>
        </p:nvSpPr>
        <p:spPr/>
        <p:txBody>
          <a:bodyPr/>
          <a:lstStyle/>
          <a:p>
            <a:fld id="{D728701E-CAF4-4159-9B3E-41C86DFFA30D}" type="datetimeFigureOut">
              <a:rPr lang="en-US" smtClean="0"/>
              <a:t>8/8/2016</a:t>
            </a:fld>
            <a:endParaRPr lang="en-US"/>
          </a:p>
        </p:txBody>
      </p:sp>
      <p:sp>
        <p:nvSpPr>
          <p:cNvPr id="6" name="Footer Placeholder 5"/>
          <p:cNvSpPr>
            <a:spLocks noGrp="1"/>
          </p:cNvSpPr>
          <p:nvPr>
            <p:ph type="ftr" sz="quarter" idx="11"/>
          </p:nvPr>
        </p:nvSpPr>
        <p:spPr/>
        <p:txBody>
          <a:bodyPr/>
          <a:lstStyle/>
          <a:p>
            <a:endParaRPr lang="en-US"/>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14" name="Rectangle 13"/>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Slide Number Placeholder 6"/>
          <p:cNvSpPr>
            <a:spLocks noGrp="1"/>
          </p:cNvSpPr>
          <p:nvPr>
            <p:ph type="sldNum" sz="quarter" idx="12"/>
          </p:nvPr>
        </p:nvSpPr>
        <p:spPr>
          <a:xfrm>
            <a:off x="8305800" y="242234"/>
            <a:ext cx="554038" cy="365125"/>
          </a:xfrm>
        </p:spPr>
        <p:txBody>
          <a:bodyPr/>
          <a:lstStyle/>
          <a:p>
            <a:fld id="{162F1D00-BD13-4404-86B0-79703945A0A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5" name="Date Placeholder 4"/>
          <p:cNvSpPr>
            <a:spLocks noGrp="1"/>
          </p:cNvSpPr>
          <p:nvPr>
            <p:ph type="dt" sz="half" idx="10"/>
          </p:nvPr>
        </p:nvSpPr>
        <p:spPr/>
        <p:txBody>
          <a:bodyPr/>
          <a:lstStyle/>
          <a:p>
            <a:fld id="{D728701E-CAF4-4159-9B3E-41C86DFFA30D}" type="datetimeFigureOut">
              <a:rPr lang="en-US" smtClean="0"/>
              <a:t>8/8/2016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00000">
              <a:srgbClr val="2B34B2"/>
            </a:gs>
            <a:gs pos="0">
              <a:srgbClr val="171C60"/>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en-US" smtClean="0"/>
              <a:t>Click to edit Master title style</a:t>
            </a:r>
            <a:endParaRPr/>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fld id="{D728701E-CAF4-4159-9B3E-41C86DFFA30D}" type="datetimeFigureOut">
              <a:rPr lang="en-US" smtClean="0"/>
              <a:t>8/8/2016</a:t>
            </a:fld>
            <a:endParaRPr lang="en-US"/>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fld id="{162F1D00-BD13-4404-86B0-79703945A0A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14.jpe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14.jpeg"/><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14.jpeg"/><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14.jpeg"/><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14.jpeg"/><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14.jpeg"/><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6.gif"/><Relationship Id="rId5" Type="http://schemas.openxmlformats.org/officeDocument/2006/relationships/image" Target="../media/image5.jpeg"/><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14.jpeg"/><Relationship Id="rId4" Type="http://schemas.openxmlformats.org/officeDocument/2006/relationships/image" Target="../media/image13.png"/></Relationships>
</file>

<file path=ppt/slides/_rels/slide2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2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19.jpeg"/><Relationship Id="rId5" Type="http://schemas.openxmlformats.org/officeDocument/2006/relationships/image" Target="../media/image18.gif"/><Relationship Id="rId4" Type="http://schemas.openxmlformats.org/officeDocument/2006/relationships/image" Target="../media/image17.jpeg"/></Relationships>
</file>

<file path=ppt/slides/_rels/slide25.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23.jpe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22.jpeg"/><Relationship Id="rId5" Type="http://schemas.openxmlformats.org/officeDocument/2006/relationships/image" Target="../media/image21.png"/><Relationship Id="rId4" Type="http://schemas.openxmlformats.org/officeDocument/2006/relationships/image" Target="../media/image20.gif"/></Relationships>
</file>

<file path=ppt/slides/_rels/slide2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24.jpeg"/></Relationships>
</file>

<file path=ppt/slides/_rels/slide2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8.jpeg"/><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10.jpeg"/><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12.jpeg"/><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0" y="3168952"/>
            <a:ext cx="9144000" cy="3689047"/>
          </a:xfrm>
          <a:prstGeom prst="rect">
            <a:avLst/>
          </a:prstGeom>
          <a:gradFill flip="none" rotWithShape="1">
            <a:gsLst>
              <a:gs pos="0">
                <a:srgbClr val="171C60"/>
              </a:gs>
              <a:gs pos="100000">
                <a:srgbClr val="2B34B2"/>
              </a:gs>
            </a:gsLst>
            <a:lin ang="54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886738" y="5332122"/>
            <a:ext cx="7370523" cy="1147770"/>
          </a:xfrm>
        </p:spPr>
        <p:txBody>
          <a:bodyPr>
            <a:normAutofit/>
          </a:bodyPr>
          <a:lstStyle/>
          <a:p>
            <a:pPr algn="ctr">
              <a:buSzPct val="70000"/>
            </a:pPr>
            <a:r>
              <a:rPr lang="en-US" sz="1800" b="1" dirty="0" smtClean="0">
                <a:solidFill>
                  <a:srgbClr val="FFFFFF"/>
                </a:solidFill>
                <a:latin typeface="Arial"/>
                <a:cs typeface="Arial"/>
              </a:rPr>
              <a:t>ROBERT LANG, PH.D. | PROFESSOR &amp; EXECUTIVE DIRECTOR </a:t>
            </a:r>
          </a:p>
          <a:p>
            <a:pPr algn="ctr">
              <a:buSzPct val="70000"/>
            </a:pPr>
            <a:r>
              <a:rPr lang="en-US" sz="1800" b="1" dirty="0" smtClean="0">
                <a:solidFill>
                  <a:srgbClr val="FFFFFF"/>
                </a:solidFill>
                <a:latin typeface="Arial"/>
                <a:cs typeface="Arial"/>
              </a:rPr>
              <a:t>BROOKINGS MOUNTAIN </a:t>
            </a:r>
            <a:r>
              <a:rPr lang="en-US" sz="1800" b="1" dirty="0">
                <a:solidFill>
                  <a:srgbClr val="FFFFFF"/>
                </a:solidFill>
                <a:latin typeface="Arial"/>
                <a:cs typeface="Arial"/>
              </a:rPr>
              <a:t>WEST </a:t>
            </a:r>
            <a:r>
              <a:rPr lang="en-US" sz="1800" b="1" dirty="0" smtClean="0">
                <a:solidFill>
                  <a:srgbClr val="FFFFFF"/>
                </a:solidFill>
                <a:latin typeface="Arial"/>
                <a:cs typeface="Arial"/>
              </a:rPr>
              <a:t>| THE LINCY INSTITUTE </a:t>
            </a:r>
          </a:p>
          <a:p>
            <a:pPr algn="ctr">
              <a:buSzPct val="70000"/>
            </a:pPr>
            <a:r>
              <a:rPr lang="en-US" sz="1800" b="1" dirty="0" smtClean="0">
                <a:solidFill>
                  <a:srgbClr val="FFFFFF"/>
                </a:solidFill>
                <a:latin typeface="Arial"/>
                <a:cs typeface="Arial"/>
              </a:rPr>
              <a:t>GREENSPUN COLLEGE </a:t>
            </a:r>
            <a:r>
              <a:rPr lang="en-US" sz="1800" b="1" dirty="0">
                <a:solidFill>
                  <a:srgbClr val="FFFFFF"/>
                </a:solidFill>
                <a:latin typeface="Arial"/>
                <a:cs typeface="Arial"/>
              </a:rPr>
              <a:t>| UNIVERSITY </a:t>
            </a:r>
            <a:r>
              <a:rPr lang="en-US" sz="1800" b="1" dirty="0" smtClean="0">
                <a:solidFill>
                  <a:srgbClr val="FFFFFF"/>
                </a:solidFill>
                <a:latin typeface="Arial"/>
                <a:cs typeface="Arial"/>
              </a:rPr>
              <a:t>OF NEVADA, LAS VEGAS </a:t>
            </a:r>
            <a:endParaRPr lang="en-US" sz="1800" b="1" dirty="0">
              <a:solidFill>
                <a:srgbClr val="FFFFFF"/>
              </a:solidFill>
              <a:latin typeface="Arial"/>
              <a:cs typeface="Arial"/>
            </a:endParaRPr>
          </a:p>
        </p:txBody>
      </p:sp>
      <p:sp>
        <p:nvSpPr>
          <p:cNvPr id="20" name="Rectangle 19"/>
          <p:cNvSpPr/>
          <p:nvPr/>
        </p:nvSpPr>
        <p:spPr>
          <a:xfrm>
            <a:off x="-1" y="3720813"/>
            <a:ext cx="9144000" cy="1200329"/>
          </a:xfrm>
          <a:prstGeom prst="rect">
            <a:avLst/>
          </a:prstGeom>
        </p:spPr>
        <p:txBody>
          <a:bodyPr wrap="square">
            <a:spAutoFit/>
          </a:bodyPr>
          <a:lstStyle/>
          <a:p>
            <a:pPr algn="ctr">
              <a:buSzPct val="70000"/>
            </a:pPr>
            <a:r>
              <a:rPr lang="en-US" sz="3600" b="1" dirty="0" smtClean="0">
                <a:solidFill>
                  <a:schemeClr val="bg1"/>
                </a:solidFill>
                <a:latin typeface="Arial" panose="020B0604020202020204" pitchFamily="34" charset="0"/>
                <a:ea typeface="Verdana" panose="020B0604030504040204" pitchFamily="34" charset="0"/>
                <a:cs typeface="Arial" panose="020B0604020202020204" pitchFamily="34" charset="0"/>
              </a:rPr>
              <a:t>THE PECULIAR CASE OF NEVADA’S HIGHER EDUCATION GOVERNANCE</a:t>
            </a:r>
            <a:endParaRPr lang="en-US" sz="3600" b="1" dirty="0">
              <a:solidFill>
                <a:schemeClr val="bg1"/>
              </a:solidFill>
              <a:latin typeface="Arial" panose="020B0604020202020204" pitchFamily="34" charset="0"/>
              <a:ea typeface="Verdana" panose="020B0604030504040204" pitchFamily="34" charset="0"/>
              <a:cs typeface="Arial" panose="020B0604020202020204" pitchFamily="34" charset="0"/>
            </a:endParaRPr>
          </a:p>
        </p:txBody>
      </p:sp>
      <p:sp>
        <p:nvSpPr>
          <p:cNvPr id="2" name="AutoShape 2" descr="Image result for i 11"/>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AutoShape 4" descr="Image result for i 11"/>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6" descr="Image result for i 11"/>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10" descr="Image result for UNLV MEDICAL SCHOOL"/>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12" descr="Image result for UNLV MEDICAL SCHOOL"/>
          <p:cNvSpPr>
            <a:spLocks noChangeAspect="1" noChangeArrowheads="1"/>
          </p:cNvSpPr>
          <p:nvPr/>
        </p:nvSpPr>
        <p:spPr bwMode="auto">
          <a:xfrm>
            <a:off x="765175"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14" descr="Image result for UNLV MEDICAL SCHOOL"/>
          <p:cNvSpPr>
            <a:spLocks noChangeAspect="1" noChangeArrowheads="1"/>
          </p:cNvSpPr>
          <p:nvPr/>
        </p:nvSpPr>
        <p:spPr bwMode="auto">
          <a:xfrm>
            <a:off x="917575" y="6175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16" descr="Image result for UNLV MEDICAL SCHOOL"/>
          <p:cNvSpPr>
            <a:spLocks noChangeAspect="1" noChangeArrowheads="1"/>
          </p:cNvSpPr>
          <p:nvPr/>
        </p:nvSpPr>
        <p:spPr bwMode="auto">
          <a:xfrm>
            <a:off x="1069975" y="769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AutoShape 22" descr="https://upload.wikimedia.org/wikipedia/commons/1/1e/I-11.svg"/>
          <p:cNvSpPr>
            <a:spLocks noChangeAspect="1" noChangeArrowheads="1"/>
          </p:cNvSpPr>
          <p:nvPr/>
        </p:nvSpPr>
        <p:spPr bwMode="auto">
          <a:xfrm>
            <a:off x="155575" y="-2743200"/>
            <a:ext cx="5724525" cy="57245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6" name="Picture 2" descr="http://www.reviewjournal.com/sites/default/files/field/media/web1_web_csn_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345"/>
            <a:ext cx="4730410" cy="315360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www.clarkconstruction.com/sites/default/files/styles/project_photos/public/project_photos/University%20of%20Nevada,%20Las%20Vegas%20Greenspun%20Hall_Carousel.jpg?itok=eJDxf2si"/>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730410" y="0"/>
            <a:ext cx="4413589" cy="31689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83305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LV RESTART2.png"/>
          <p:cNvPicPr>
            <a:picLocks noChangeAspect="1"/>
          </p:cNvPicPr>
          <p:nvPr/>
        </p:nvPicPr>
        <p:blipFill rotWithShape="1">
          <a:blip r:embed="rId2" cstate="email">
            <a:alphaModFix amt="61000"/>
            <a:extLst>
              <a:ext uri="{BEBA8EAE-BF5A-486C-A8C5-ECC9F3942E4B}">
                <a14:imgProps xmlns:a14="http://schemas.microsoft.com/office/drawing/2010/main">
                  <a14:imgLayer r:embed="rId3">
                    <a14:imgEffect>
                      <a14:colorTemperature colorTemp="1500"/>
                    </a14:imgEffect>
                    <a14:imgEffect>
                      <a14:saturation sat="0"/>
                    </a14:imgEffect>
                    <a14:imgEffect>
                      <a14:brightnessContrast bright="70000" contrast="20000"/>
                    </a14:imgEffect>
                  </a14:imgLayer>
                </a14:imgProps>
              </a:ext>
              <a:ext uri="{28A0092B-C50C-407E-A947-70E740481C1C}">
                <a14:useLocalDpi xmlns:a14="http://schemas.microsoft.com/office/drawing/2010/main" val="0"/>
              </a:ext>
            </a:extLst>
          </a:blip>
          <a:srcRect r="28610"/>
          <a:stretch/>
        </p:blipFill>
        <p:spPr>
          <a:xfrm>
            <a:off x="12020" y="284775"/>
            <a:ext cx="6337981" cy="1698850"/>
          </a:xfrm>
          <a:prstGeom prst="rect">
            <a:avLst/>
          </a:prstGeom>
        </p:spPr>
      </p:pic>
      <p:sp>
        <p:nvSpPr>
          <p:cNvPr id="3" name="Subtitle 2"/>
          <p:cNvSpPr>
            <a:spLocks noGrp="1"/>
          </p:cNvSpPr>
          <p:nvPr>
            <p:ph type="subTitle" idx="1"/>
          </p:nvPr>
        </p:nvSpPr>
        <p:spPr>
          <a:xfrm>
            <a:off x="229596" y="315751"/>
            <a:ext cx="8523905" cy="676057"/>
          </a:xfrm>
        </p:spPr>
        <p:txBody>
          <a:bodyPr>
            <a:noAutofit/>
          </a:bodyPr>
          <a:lstStyle/>
          <a:p>
            <a:pPr>
              <a:buSzPct val="70000"/>
            </a:pPr>
            <a:r>
              <a:rPr lang="en-US" sz="3600" b="1" dirty="0" smtClean="0">
                <a:solidFill>
                  <a:schemeClr val="bg1"/>
                </a:solidFill>
                <a:latin typeface="Arial"/>
                <a:cs typeface="Arial"/>
              </a:rPr>
              <a:t>Now Lets Compare NSHE to SCHEV</a:t>
            </a:r>
            <a:endParaRPr lang="en-US" sz="3600" b="1" dirty="0">
              <a:solidFill>
                <a:schemeClr val="bg1"/>
              </a:solidFill>
              <a:latin typeface="Arial"/>
              <a:cs typeface="Arial"/>
            </a:endParaRPr>
          </a:p>
        </p:txBody>
      </p:sp>
      <p:sp>
        <p:nvSpPr>
          <p:cNvPr id="2" name="TextBox 1"/>
          <p:cNvSpPr txBox="1"/>
          <p:nvPr/>
        </p:nvSpPr>
        <p:spPr>
          <a:xfrm>
            <a:off x="3691860" y="1665016"/>
            <a:ext cx="4566636" cy="1938992"/>
          </a:xfrm>
          <a:prstGeom prst="rect">
            <a:avLst/>
          </a:prstGeom>
          <a:noFill/>
        </p:spPr>
        <p:txBody>
          <a:bodyPr wrap="square" rtlCol="0">
            <a:spAutoFit/>
          </a:bodyPr>
          <a:lstStyle/>
          <a:p>
            <a:r>
              <a:rPr lang="en-US" sz="2400" b="1" dirty="0" smtClean="0">
                <a:solidFill>
                  <a:schemeClr val="bg1"/>
                </a:solidFill>
                <a:latin typeface="Arial" panose="020B0604020202020204" pitchFamily="34" charset="0"/>
                <a:cs typeface="Arial" panose="020B0604020202020204" pitchFamily="34" charset="0"/>
              </a:rPr>
              <a:t>SCHEV is the State Council of Higher Education in Virginia and is the Administrative Agency in Old Dominion—But Does Not Govern</a:t>
            </a:r>
            <a:endParaRPr lang="en-US" sz="2400" b="1" dirty="0">
              <a:solidFill>
                <a:schemeClr val="bg1"/>
              </a:solidFill>
              <a:latin typeface="Arial" panose="020B0604020202020204" pitchFamily="34" charset="0"/>
              <a:cs typeface="Arial" panose="020B0604020202020204" pitchFamily="34" charset="0"/>
            </a:endParaRPr>
          </a:p>
        </p:txBody>
      </p:sp>
      <p:sp>
        <p:nvSpPr>
          <p:cNvPr id="8" name="TextBox 7"/>
          <p:cNvSpPr txBox="1"/>
          <p:nvPr/>
        </p:nvSpPr>
        <p:spPr>
          <a:xfrm>
            <a:off x="3654327" y="3985839"/>
            <a:ext cx="4641702" cy="1938992"/>
          </a:xfrm>
          <a:prstGeom prst="rect">
            <a:avLst/>
          </a:prstGeom>
          <a:noFill/>
        </p:spPr>
        <p:txBody>
          <a:bodyPr wrap="square" rtlCol="0">
            <a:spAutoFit/>
          </a:bodyPr>
          <a:lstStyle/>
          <a:p>
            <a:r>
              <a:rPr lang="en-US" sz="2400" b="1" dirty="0" smtClean="0">
                <a:solidFill>
                  <a:schemeClr val="bg1"/>
                </a:solidFill>
                <a:latin typeface="Arial" panose="020B0604020202020204" pitchFamily="34" charset="0"/>
                <a:cs typeface="Arial" panose="020B0604020202020204" pitchFamily="34" charset="0"/>
              </a:rPr>
              <a:t>In Nevada, the Governing and System Administration Functions are at Times Overlapping, Confused, and Conflated</a:t>
            </a:r>
            <a:endParaRPr lang="en-US" sz="2400" b="1" dirty="0">
              <a:solidFill>
                <a:schemeClr val="bg1"/>
              </a:solidFill>
              <a:latin typeface="Arial" panose="020B0604020202020204" pitchFamily="34" charset="0"/>
              <a:cs typeface="Arial" panose="020B0604020202020204" pitchFamily="34" charset="0"/>
            </a:endParaRPr>
          </a:p>
        </p:txBody>
      </p:sp>
      <p:sp>
        <p:nvSpPr>
          <p:cNvPr id="4" name="AutoShape 6" descr="Image result for peculiar"/>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8" descr="Image result for peculiar"/>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6" name="Picture 2" descr="http://www.dvsv3.com/wp-content/uploads/SCHEV.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4819" y="1562024"/>
            <a:ext cx="2256191" cy="214497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13nshediversitysummit.eventzilla.net/files/temp/133449/documentsSummit_Website_/NSHE_Logo.jp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924819" y="3818215"/>
            <a:ext cx="2256191" cy="22742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827468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LV RESTART2.png"/>
          <p:cNvPicPr>
            <a:picLocks noChangeAspect="1"/>
          </p:cNvPicPr>
          <p:nvPr/>
        </p:nvPicPr>
        <p:blipFill rotWithShape="1">
          <a:blip r:embed="rId2" cstate="email">
            <a:alphaModFix amt="61000"/>
            <a:extLst>
              <a:ext uri="{BEBA8EAE-BF5A-486C-A8C5-ECC9F3942E4B}">
                <a14:imgProps xmlns:a14="http://schemas.microsoft.com/office/drawing/2010/main">
                  <a14:imgLayer r:embed="rId3">
                    <a14:imgEffect>
                      <a14:colorTemperature colorTemp="1500"/>
                    </a14:imgEffect>
                    <a14:imgEffect>
                      <a14:saturation sat="0"/>
                    </a14:imgEffect>
                    <a14:imgEffect>
                      <a14:brightnessContrast bright="70000" contrast="20000"/>
                    </a14:imgEffect>
                  </a14:imgLayer>
                </a14:imgProps>
              </a:ext>
              <a:ext uri="{28A0092B-C50C-407E-A947-70E740481C1C}">
                <a14:useLocalDpi xmlns:a14="http://schemas.microsoft.com/office/drawing/2010/main" val="0"/>
              </a:ext>
            </a:extLst>
          </a:blip>
          <a:srcRect r="28610"/>
          <a:stretch/>
        </p:blipFill>
        <p:spPr>
          <a:xfrm>
            <a:off x="151239" y="284775"/>
            <a:ext cx="6337981" cy="1698850"/>
          </a:xfrm>
          <a:prstGeom prst="rect">
            <a:avLst/>
          </a:prstGeom>
        </p:spPr>
      </p:pic>
      <p:sp>
        <p:nvSpPr>
          <p:cNvPr id="3" name="Subtitle 2"/>
          <p:cNvSpPr>
            <a:spLocks noGrp="1"/>
          </p:cNvSpPr>
          <p:nvPr>
            <p:ph type="subTitle" idx="1"/>
          </p:nvPr>
        </p:nvSpPr>
        <p:spPr>
          <a:xfrm>
            <a:off x="229596" y="315751"/>
            <a:ext cx="8808078" cy="676057"/>
          </a:xfrm>
        </p:spPr>
        <p:txBody>
          <a:bodyPr>
            <a:noAutofit/>
          </a:bodyPr>
          <a:lstStyle/>
          <a:p>
            <a:pPr>
              <a:buSzPct val="70000"/>
            </a:pPr>
            <a:r>
              <a:rPr lang="en-US" sz="3600" b="1" dirty="0" smtClean="0">
                <a:solidFill>
                  <a:schemeClr val="bg1"/>
                </a:solidFill>
                <a:latin typeface="Arial"/>
                <a:cs typeface="Arial"/>
              </a:rPr>
              <a:t>Some People Say Break up NSHE </a:t>
            </a:r>
            <a:endParaRPr lang="en-US" sz="3600" b="1" dirty="0">
              <a:solidFill>
                <a:schemeClr val="bg1"/>
              </a:solidFill>
              <a:latin typeface="Arial"/>
              <a:cs typeface="Arial"/>
            </a:endParaRPr>
          </a:p>
        </p:txBody>
      </p:sp>
      <p:sp>
        <p:nvSpPr>
          <p:cNvPr id="14" name="TextBox 13"/>
          <p:cNvSpPr txBox="1"/>
          <p:nvPr/>
        </p:nvSpPr>
        <p:spPr>
          <a:xfrm>
            <a:off x="579474" y="1259827"/>
            <a:ext cx="8149856" cy="5693866"/>
          </a:xfrm>
          <a:prstGeom prst="rect">
            <a:avLst/>
          </a:prstGeom>
          <a:noFill/>
        </p:spPr>
        <p:txBody>
          <a:bodyPr wrap="square" rtlCol="0">
            <a:spAutoFit/>
          </a:bodyPr>
          <a:lstStyle/>
          <a:p>
            <a:endParaRPr lang="en-US" sz="2600" b="1" dirty="0" smtClean="0">
              <a:solidFill>
                <a:schemeClr val="bg1"/>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q"/>
            </a:pPr>
            <a:r>
              <a:rPr lang="en-US" sz="2600" b="1" dirty="0">
                <a:solidFill>
                  <a:schemeClr val="bg1"/>
                </a:solidFill>
                <a:latin typeface="Arial" panose="020B0604020202020204" pitchFamily="34" charset="0"/>
                <a:cs typeface="Arial" panose="020B0604020202020204" pitchFamily="34" charset="0"/>
              </a:rPr>
              <a:t>T</a:t>
            </a:r>
            <a:r>
              <a:rPr lang="en-US" sz="2600" b="1" dirty="0" smtClean="0">
                <a:solidFill>
                  <a:schemeClr val="bg1"/>
                </a:solidFill>
                <a:latin typeface="Arial" panose="020B0604020202020204" pitchFamily="34" charset="0"/>
                <a:cs typeface="Arial" panose="020B0604020202020204" pitchFamily="34" charset="0"/>
              </a:rPr>
              <a:t>hat is Really Not the Point…There is, </a:t>
            </a:r>
            <a:r>
              <a:rPr lang="en-US" sz="2600" b="1" dirty="0">
                <a:solidFill>
                  <a:schemeClr val="bg1"/>
                </a:solidFill>
                <a:latin typeface="Arial" panose="020B0604020202020204" pitchFamily="34" charset="0"/>
                <a:cs typeface="Arial" panose="020B0604020202020204" pitchFamily="34" charset="0"/>
              </a:rPr>
              <a:t>F</a:t>
            </a:r>
            <a:r>
              <a:rPr lang="en-US" sz="2600" b="1" dirty="0" smtClean="0">
                <a:solidFill>
                  <a:schemeClr val="bg1"/>
                </a:solidFill>
                <a:latin typeface="Arial" panose="020B0604020202020204" pitchFamily="34" charset="0"/>
                <a:cs typeface="Arial" panose="020B0604020202020204" pitchFamily="34" charset="0"/>
              </a:rPr>
              <a:t>or Example, Just One System Office in Virginia</a:t>
            </a:r>
          </a:p>
          <a:p>
            <a:pPr marL="342900" indent="-342900">
              <a:buFont typeface="Wingdings" panose="05000000000000000000" pitchFamily="2" charset="2"/>
              <a:buChar char="q"/>
            </a:pPr>
            <a:endParaRPr lang="en-US" sz="2600" b="1" dirty="0">
              <a:solidFill>
                <a:schemeClr val="bg1"/>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q"/>
            </a:pPr>
            <a:r>
              <a:rPr lang="en-US" sz="2600" b="1" dirty="0">
                <a:solidFill>
                  <a:schemeClr val="bg1"/>
                </a:solidFill>
                <a:latin typeface="Arial" panose="020B0604020202020204" pitchFamily="34" charset="0"/>
                <a:cs typeface="Arial" panose="020B0604020202020204" pitchFamily="34" charset="0"/>
              </a:rPr>
              <a:t>T</a:t>
            </a:r>
            <a:r>
              <a:rPr lang="en-US" sz="2600" b="1" dirty="0" smtClean="0">
                <a:solidFill>
                  <a:schemeClr val="bg1"/>
                </a:solidFill>
                <a:latin typeface="Arial" panose="020B0604020202020204" pitchFamily="34" charset="0"/>
                <a:cs typeface="Arial" panose="020B0604020202020204" pitchFamily="34" charset="0"/>
              </a:rPr>
              <a:t>he System Office in Virginia Acts Like a System Office…Colleges Have Separate Boards</a:t>
            </a:r>
          </a:p>
          <a:p>
            <a:pPr marL="342900" indent="-342900">
              <a:buFont typeface="Wingdings" panose="05000000000000000000" pitchFamily="2" charset="2"/>
              <a:buChar char="q"/>
            </a:pPr>
            <a:endParaRPr lang="en-US" sz="2600" b="1" dirty="0">
              <a:solidFill>
                <a:schemeClr val="bg1"/>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q"/>
            </a:pPr>
            <a:r>
              <a:rPr lang="en-US" sz="2600" b="1" dirty="0" smtClean="0">
                <a:solidFill>
                  <a:schemeClr val="bg1"/>
                </a:solidFill>
                <a:latin typeface="Arial" panose="020B0604020202020204" pitchFamily="34" charset="0"/>
                <a:cs typeface="Arial" panose="020B0604020202020204" pitchFamily="34" charset="0"/>
              </a:rPr>
              <a:t>In Feb 2005, Nevada Higher Ed Adopted a New All Powerful Super Agency Structure</a:t>
            </a:r>
          </a:p>
          <a:p>
            <a:pPr marL="342900" indent="-342900">
              <a:buFont typeface="Wingdings" panose="05000000000000000000" pitchFamily="2" charset="2"/>
              <a:buChar char="q"/>
            </a:pPr>
            <a:endParaRPr lang="en-US" sz="2600" b="1" dirty="0">
              <a:solidFill>
                <a:schemeClr val="bg1"/>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q"/>
            </a:pPr>
            <a:r>
              <a:rPr lang="en-US" sz="2600" b="1" dirty="0" smtClean="0">
                <a:solidFill>
                  <a:schemeClr val="bg1"/>
                </a:solidFill>
                <a:latin typeface="Arial" panose="020B0604020202020204" pitchFamily="34" charset="0"/>
                <a:cs typeface="Arial" panose="020B0604020202020204" pitchFamily="34" charset="0"/>
              </a:rPr>
              <a:t>Presidents at Each School Are Now Branch  Managers of One Common University/College</a:t>
            </a:r>
            <a:endParaRPr lang="en-US" sz="2600" b="1" dirty="0">
              <a:solidFill>
                <a:schemeClr val="bg1"/>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q"/>
            </a:pPr>
            <a:endParaRPr lang="en-US" sz="2600" b="1" dirty="0" smtClean="0">
              <a:solidFill>
                <a:schemeClr val="bg1"/>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q"/>
            </a:pPr>
            <a:endParaRPr lang="en-US" sz="26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7037353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LV RESTART2.png"/>
          <p:cNvPicPr>
            <a:picLocks noChangeAspect="1"/>
          </p:cNvPicPr>
          <p:nvPr/>
        </p:nvPicPr>
        <p:blipFill rotWithShape="1">
          <a:blip r:embed="rId2" cstate="email">
            <a:alphaModFix amt="61000"/>
            <a:extLst>
              <a:ext uri="{BEBA8EAE-BF5A-486C-A8C5-ECC9F3942E4B}">
                <a14:imgProps xmlns:a14="http://schemas.microsoft.com/office/drawing/2010/main">
                  <a14:imgLayer r:embed="rId3">
                    <a14:imgEffect>
                      <a14:colorTemperature colorTemp="1500"/>
                    </a14:imgEffect>
                    <a14:imgEffect>
                      <a14:saturation sat="0"/>
                    </a14:imgEffect>
                    <a14:imgEffect>
                      <a14:brightnessContrast bright="70000" contrast="20000"/>
                    </a14:imgEffect>
                  </a14:imgLayer>
                </a14:imgProps>
              </a:ext>
              <a:ext uri="{28A0092B-C50C-407E-A947-70E740481C1C}">
                <a14:useLocalDpi xmlns:a14="http://schemas.microsoft.com/office/drawing/2010/main" val="0"/>
              </a:ext>
            </a:extLst>
          </a:blip>
          <a:srcRect r="28610"/>
          <a:stretch/>
        </p:blipFill>
        <p:spPr>
          <a:xfrm>
            <a:off x="151239" y="284775"/>
            <a:ext cx="6337981" cy="1698850"/>
          </a:xfrm>
          <a:prstGeom prst="rect">
            <a:avLst/>
          </a:prstGeom>
        </p:spPr>
      </p:pic>
      <p:sp>
        <p:nvSpPr>
          <p:cNvPr id="3" name="Subtitle 2"/>
          <p:cNvSpPr>
            <a:spLocks noGrp="1"/>
          </p:cNvSpPr>
          <p:nvPr>
            <p:ph type="subTitle" idx="1"/>
          </p:nvPr>
        </p:nvSpPr>
        <p:spPr>
          <a:xfrm>
            <a:off x="229596" y="315751"/>
            <a:ext cx="8808078" cy="676057"/>
          </a:xfrm>
        </p:spPr>
        <p:txBody>
          <a:bodyPr>
            <a:noAutofit/>
          </a:bodyPr>
          <a:lstStyle/>
          <a:p>
            <a:pPr>
              <a:buSzPct val="70000"/>
            </a:pPr>
            <a:r>
              <a:rPr lang="en-US" sz="3600" b="1" dirty="0" smtClean="0">
                <a:solidFill>
                  <a:schemeClr val="bg1"/>
                </a:solidFill>
                <a:latin typeface="Arial"/>
                <a:cs typeface="Arial"/>
              </a:rPr>
              <a:t>NSHE is a “Single Entity”</a:t>
            </a:r>
            <a:endParaRPr lang="en-US" sz="3600" b="1" dirty="0">
              <a:solidFill>
                <a:schemeClr val="bg1"/>
              </a:solidFill>
              <a:latin typeface="Arial"/>
              <a:cs typeface="Arial"/>
            </a:endParaRPr>
          </a:p>
        </p:txBody>
      </p:sp>
      <p:sp>
        <p:nvSpPr>
          <p:cNvPr id="14" name="TextBox 13"/>
          <p:cNvSpPr txBox="1"/>
          <p:nvPr/>
        </p:nvSpPr>
        <p:spPr>
          <a:xfrm>
            <a:off x="579474" y="1259827"/>
            <a:ext cx="8149856" cy="5693866"/>
          </a:xfrm>
          <a:prstGeom prst="rect">
            <a:avLst/>
          </a:prstGeom>
          <a:noFill/>
        </p:spPr>
        <p:txBody>
          <a:bodyPr wrap="square" rtlCol="0">
            <a:spAutoFit/>
          </a:bodyPr>
          <a:lstStyle/>
          <a:p>
            <a:endParaRPr lang="en-US" sz="2600" b="1" dirty="0" smtClean="0">
              <a:solidFill>
                <a:schemeClr val="bg1"/>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q"/>
            </a:pPr>
            <a:r>
              <a:rPr lang="en-US" sz="2600" b="1" dirty="0" smtClean="0">
                <a:solidFill>
                  <a:schemeClr val="bg1"/>
                </a:solidFill>
                <a:latin typeface="Arial" panose="020B0604020202020204" pitchFamily="34" charset="0"/>
                <a:cs typeface="Arial" panose="020B0604020202020204" pitchFamily="34" charset="0"/>
              </a:rPr>
              <a:t>Do Not Take My Word For it, Consider the View of Board of Regents Chair Rick </a:t>
            </a:r>
            <a:r>
              <a:rPr lang="en-US" sz="2600" b="1" dirty="0" err="1" smtClean="0">
                <a:solidFill>
                  <a:schemeClr val="bg1"/>
                </a:solidFill>
                <a:latin typeface="Arial" panose="020B0604020202020204" pitchFamily="34" charset="0"/>
                <a:cs typeface="Arial" panose="020B0604020202020204" pitchFamily="34" charset="0"/>
              </a:rPr>
              <a:t>Trachok</a:t>
            </a:r>
            <a:endParaRPr lang="en-US" sz="2600" b="1" dirty="0" smtClean="0">
              <a:solidFill>
                <a:schemeClr val="bg1"/>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q"/>
            </a:pPr>
            <a:endParaRPr lang="en-US" sz="2600" b="1" dirty="0">
              <a:solidFill>
                <a:schemeClr val="bg1"/>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q"/>
            </a:pPr>
            <a:r>
              <a:rPr lang="en-US" sz="2600" b="1" dirty="0" smtClean="0">
                <a:solidFill>
                  <a:schemeClr val="bg1"/>
                </a:solidFill>
                <a:latin typeface="Arial" panose="020B0604020202020204" pitchFamily="34" charset="0"/>
                <a:cs typeface="Arial" panose="020B0604020202020204" pitchFamily="34" charset="0"/>
              </a:rPr>
              <a:t>In the </a:t>
            </a:r>
            <a:r>
              <a:rPr lang="en-US" sz="2600" b="1" i="1" dirty="0" smtClean="0">
                <a:solidFill>
                  <a:schemeClr val="bg1"/>
                </a:solidFill>
                <a:latin typeface="Arial" panose="020B0604020202020204" pitchFamily="34" charset="0"/>
                <a:cs typeface="Arial" panose="020B0604020202020204" pitchFamily="34" charset="0"/>
              </a:rPr>
              <a:t>Las Vegas Review-Journal </a:t>
            </a:r>
            <a:r>
              <a:rPr lang="en-US" sz="2600" b="1" dirty="0" smtClean="0">
                <a:solidFill>
                  <a:schemeClr val="bg1"/>
                </a:solidFill>
                <a:latin typeface="Arial" panose="020B0604020202020204" pitchFamily="34" charset="0"/>
                <a:cs typeface="Arial" panose="020B0604020202020204" pitchFamily="34" charset="0"/>
              </a:rPr>
              <a:t>on November 8, 2015, </a:t>
            </a:r>
            <a:r>
              <a:rPr lang="en-US" sz="2600" b="1" dirty="0" err="1" smtClean="0">
                <a:solidFill>
                  <a:schemeClr val="bg1"/>
                </a:solidFill>
                <a:latin typeface="Arial" panose="020B0604020202020204" pitchFamily="34" charset="0"/>
                <a:cs typeface="Arial" panose="020B0604020202020204" pitchFamily="34" charset="0"/>
              </a:rPr>
              <a:t>Trachok</a:t>
            </a:r>
            <a:r>
              <a:rPr lang="en-US" sz="2600" b="1" dirty="0" smtClean="0">
                <a:solidFill>
                  <a:schemeClr val="bg1"/>
                </a:solidFill>
                <a:latin typeface="Arial" panose="020B0604020202020204" pitchFamily="34" charset="0"/>
                <a:cs typeface="Arial" panose="020B0604020202020204" pitchFamily="34" charset="0"/>
              </a:rPr>
              <a:t> States That:</a:t>
            </a:r>
          </a:p>
          <a:p>
            <a:pPr marL="342900" indent="-342900">
              <a:buFont typeface="Wingdings" panose="05000000000000000000" pitchFamily="2" charset="2"/>
              <a:buChar char="q"/>
            </a:pPr>
            <a:endParaRPr lang="en-US" sz="2600" b="1" dirty="0">
              <a:solidFill>
                <a:schemeClr val="bg1"/>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q"/>
            </a:pPr>
            <a:r>
              <a:rPr lang="en-US" sz="2600" b="1" dirty="0" smtClean="0">
                <a:solidFill>
                  <a:schemeClr val="bg1"/>
                </a:solidFill>
                <a:latin typeface="Arial" panose="020B0604020202020204" pitchFamily="34" charset="0"/>
                <a:cs typeface="Arial" panose="020B0604020202020204" pitchFamily="34" charset="0"/>
              </a:rPr>
              <a:t>“In the past, we’ve treated each of our eight institutions as separate legal entities… (but) we're a single legal entity…”</a:t>
            </a:r>
          </a:p>
          <a:p>
            <a:pPr marL="342900" indent="-342900">
              <a:buFont typeface="Wingdings" panose="05000000000000000000" pitchFamily="2" charset="2"/>
              <a:buChar char="q"/>
            </a:pPr>
            <a:endParaRPr lang="en-US" sz="2600" b="1" dirty="0">
              <a:solidFill>
                <a:schemeClr val="bg1"/>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q"/>
            </a:pPr>
            <a:r>
              <a:rPr lang="en-US" sz="2600" b="1" dirty="0" smtClean="0">
                <a:solidFill>
                  <a:schemeClr val="bg1"/>
                </a:solidFill>
                <a:latin typeface="Arial" panose="020B0604020202020204" pitchFamily="34" charset="0"/>
                <a:cs typeface="Arial" panose="020B0604020202020204" pitchFamily="34" charset="0"/>
              </a:rPr>
              <a:t>Everything’s NSHE—It is a “Single” Institution</a:t>
            </a:r>
            <a:endParaRPr lang="en-US" sz="2600" b="1" dirty="0">
              <a:solidFill>
                <a:schemeClr val="bg1"/>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q"/>
            </a:pPr>
            <a:endParaRPr lang="en-US" sz="2600" b="1" dirty="0" smtClean="0">
              <a:solidFill>
                <a:schemeClr val="bg1"/>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q"/>
            </a:pPr>
            <a:endParaRPr lang="en-US" sz="26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063932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LV RESTART2.png"/>
          <p:cNvPicPr>
            <a:picLocks noChangeAspect="1"/>
          </p:cNvPicPr>
          <p:nvPr/>
        </p:nvPicPr>
        <p:blipFill rotWithShape="1">
          <a:blip r:embed="rId2" cstate="email">
            <a:alphaModFix amt="61000"/>
            <a:extLst>
              <a:ext uri="{BEBA8EAE-BF5A-486C-A8C5-ECC9F3942E4B}">
                <a14:imgProps xmlns:a14="http://schemas.microsoft.com/office/drawing/2010/main">
                  <a14:imgLayer r:embed="rId3">
                    <a14:imgEffect>
                      <a14:colorTemperature colorTemp="1500"/>
                    </a14:imgEffect>
                    <a14:imgEffect>
                      <a14:saturation sat="0"/>
                    </a14:imgEffect>
                    <a14:imgEffect>
                      <a14:brightnessContrast bright="70000" contrast="20000"/>
                    </a14:imgEffect>
                  </a14:imgLayer>
                </a14:imgProps>
              </a:ext>
              <a:ext uri="{28A0092B-C50C-407E-A947-70E740481C1C}">
                <a14:useLocalDpi xmlns:a14="http://schemas.microsoft.com/office/drawing/2010/main" val="0"/>
              </a:ext>
            </a:extLst>
          </a:blip>
          <a:srcRect r="28610"/>
          <a:stretch/>
        </p:blipFill>
        <p:spPr>
          <a:xfrm>
            <a:off x="151239" y="284775"/>
            <a:ext cx="6337981" cy="1698850"/>
          </a:xfrm>
          <a:prstGeom prst="rect">
            <a:avLst/>
          </a:prstGeom>
        </p:spPr>
      </p:pic>
      <p:sp>
        <p:nvSpPr>
          <p:cNvPr id="3" name="Subtitle 2"/>
          <p:cNvSpPr>
            <a:spLocks noGrp="1"/>
          </p:cNvSpPr>
          <p:nvPr>
            <p:ph type="subTitle" idx="1"/>
          </p:nvPr>
        </p:nvSpPr>
        <p:spPr>
          <a:xfrm>
            <a:off x="229596" y="315751"/>
            <a:ext cx="8808078" cy="676057"/>
          </a:xfrm>
        </p:spPr>
        <p:txBody>
          <a:bodyPr>
            <a:noAutofit/>
          </a:bodyPr>
          <a:lstStyle/>
          <a:p>
            <a:pPr>
              <a:buSzPct val="70000"/>
            </a:pPr>
            <a:r>
              <a:rPr lang="en-US" sz="3600" b="1" dirty="0" smtClean="0">
                <a:solidFill>
                  <a:schemeClr val="bg1"/>
                </a:solidFill>
                <a:latin typeface="Arial"/>
                <a:cs typeface="Arial"/>
              </a:rPr>
              <a:t>Regents Think They are NSHE Regents</a:t>
            </a:r>
            <a:endParaRPr lang="en-US" sz="3600" b="1" dirty="0">
              <a:solidFill>
                <a:schemeClr val="bg1"/>
              </a:solidFill>
              <a:latin typeface="Arial"/>
              <a:cs typeface="Arial"/>
            </a:endParaRPr>
          </a:p>
        </p:txBody>
      </p:sp>
      <p:sp>
        <p:nvSpPr>
          <p:cNvPr id="14" name="TextBox 13"/>
          <p:cNvSpPr txBox="1"/>
          <p:nvPr/>
        </p:nvSpPr>
        <p:spPr>
          <a:xfrm>
            <a:off x="579474" y="1259827"/>
            <a:ext cx="8149856" cy="5693866"/>
          </a:xfrm>
          <a:prstGeom prst="rect">
            <a:avLst/>
          </a:prstGeom>
          <a:noFill/>
        </p:spPr>
        <p:txBody>
          <a:bodyPr wrap="square" rtlCol="0">
            <a:spAutoFit/>
          </a:bodyPr>
          <a:lstStyle/>
          <a:p>
            <a:endParaRPr lang="en-US" sz="2600" b="1" dirty="0" smtClean="0">
              <a:solidFill>
                <a:schemeClr val="bg1"/>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q"/>
            </a:pPr>
            <a:r>
              <a:rPr lang="en-US" sz="2600" b="1" dirty="0" smtClean="0">
                <a:solidFill>
                  <a:schemeClr val="bg1"/>
                </a:solidFill>
                <a:latin typeface="Arial" panose="020B0604020202020204" pitchFamily="34" charset="0"/>
                <a:cs typeface="Arial" panose="020B0604020202020204" pitchFamily="34" charset="0"/>
              </a:rPr>
              <a:t>The “Board of Regents of the University of Nevada” GOVERNS the University of Nevada</a:t>
            </a:r>
          </a:p>
          <a:p>
            <a:pPr marL="342900" indent="-342900">
              <a:buFont typeface="Wingdings" panose="05000000000000000000" pitchFamily="2" charset="2"/>
              <a:buChar char="q"/>
            </a:pPr>
            <a:endParaRPr lang="en-US" sz="2600" b="1" dirty="0">
              <a:solidFill>
                <a:schemeClr val="bg1"/>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q"/>
            </a:pPr>
            <a:r>
              <a:rPr lang="en-US" sz="2600" b="1" dirty="0" smtClean="0">
                <a:solidFill>
                  <a:schemeClr val="bg1"/>
                </a:solidFill>
                <a:latin typeface="Arial" panose="020B0604020202020204" pitchFamily="34" charset="0"/>
                <a:cs typeface="Arial" panose="020B0604020202020204" pitchFamily="34" charset="0"/>
              </a:rPr>
              <a:t>Despite That Legal Status, Some Regents Do Not Identify as State University Regents</a:t>
            </a:r>
          </a:p>
          <a:p>
            <a:pPr marL="342900" indent="-342900">
              <a:buFont typeface="Wingdings" panose="05000000000000000000" pitchFamily="2" charset="2"/>
              <a:buChar char="q"/>
            </a:pPr>
            <a:endParaRPr lang="en-US" sz="2600" b="1" dirty="0">
              <a:solidFill>
                <a:schemeClr val="bg1"/>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q"/>
            </a:pPr>
            <a:r>
              <a:rPr lang="en-US" sz="2600" b="1" dirty="0" smtClean="0">
                <a:solidFill>
                  <a:schemeClr val="bg1"/>
                </a:solidFill>
                <a:latin typeface="Arial" panose="020B0604020202020204" pitchFamily="34" charset="0"/>
                <a:cs typeface="Arial" panose="020B0604020202020204" pitchFamily="34" charset="0"/>
              </a:rPr>
              <a:t>Try Telling the Board of Visitors at Virginia Tech That They are the “SCHEV Board of Visitors” </a:t>
            </a:r>
          </a:p>
          <a:p>
            <a:pPr marL="342900" indent="-342900">
              <a:buFont typeface="Wingdings" panose="05000000000000000000" pitchFamily="2" charset="2"/>
              <a:buChar char="q"/>
            </a:pPr>
            <a:endParaRPr lang="en-US" sz="2600" b="1" dirty="0">
              <a:solidFill>
                <a:schemeClr val="bg1"/>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q"/>
            </a:pPr>
            <a:r>
              <a:rPr lang="en-US" sz="2600" b="1" dirty="0" smtClean="0">
                <a:solidFill>
                  <a:schemeClr val="bg1"/>
                </a:solidFill>
                <a:latin typeface="Arial" panose="020B0604020202020204" pitchFamily="34" charset="0"/>
                <a:cs typeface="Arial" panose="020B0604020202020204" pitchFamily="34" charset="0"/>
              </a:rPr>
              <a:t>Or Try Telling the Northern Virginia Community College, “College Board” the Same Thing</a:t>
            </a:r>
            <a:endParaRPr lang="en-US" sz="2600" b="1" dirty="0">
              <a:solidFill>
                <a:schemeClr val="bg1"/>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q"/>
            </a:pPr>
            <a:endParaRPr lang="en-US" sz="2600" b="1" dirty="0" smtClean="0">
              <a:solidFill>
                <a:schemeClr val="bg1"/>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q"/>
            </a:pPr>
            <a:endParaRPr lang="en-US" sz="26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703735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LV RESTART2.png"/>
          <p:cNvPicPr>
            <a:picLocks noChangeAspect="1"/>
          </p:cNvPicPr>
          <p:nvPr/>
        </p:nvPicPr>
        <p:blipFill rotWithShape="1">
          <a:blip r:embed="rId2" cstate="email">
            <a:alphaModFix amt="61000"/>
            <a:extLst>
              <a:ext uri="{BEBA8EAE-BF5A-486C-A8C5-ECC9F3942E4B}">
                <a14:imgProps xmlns:a14="http://schemas.microsoft.com/office/drawing/2010/main">
                  <a14:imgLayer r:embed="rId3">
                    <a14:imgEffect>
                      <a14:colorTemperature colorTemp="1500"/>
                    </a14:imgEffect>
                    <a14:imgEffect>
                      <a14:saturation sat="0"/>
                    </a14:imgEffect>
                    <a14:imgEffect>
                      <a14:brightnessContrast bright="70000" contrast="20000"/>
                    </a14:imgEffect>
                  </a14:imgLayer>
                </a14:imgProps>
              </a:ext>
              <a:ext uri="{28A0092B-C50C-407E-A947-70E740481C1C}">
                <a14:useLocalDpi xmlns:a14="http://schemas.microsoft.com/office/drawing/2010/main" val="0"/>
              </a:ext>
            </a:extLst>
          </a:blip>
          <a:srcRect r="28610"/>
          <a:stretch/>
        </p:blipFill>
        <p:spPr>
          <a:xfrm>
            <a:off x="151239" y="284775"/>
            <a:ext cx="6337981" cy="1698850"/>
          </a:xfrm>
          <a:prstGeom prst="rect">
            <a:avLst/>
          </a:prstGeom>
        </p:spPr>
      </p:pic>
      <p:sp>
        <p:nvSpPr>
          <p:cNvPr id="3" name="Subtitle 2"/>
          <p:cNvSpPr>
            <a:spLocks noGrp="1"/>
          </p:cNvSpPr>
          <p:nvPr>
            <p:ph type="subTitle" idx="1"/>
          </p:nvPr>
        </p:nvSpPr>
        <p:spPr>
          <a:xfrm>
            <a:off x="229596" y="315751"/>
            <a:ext cx="8523905" cy="676057"/>
          </a:xfrm>
        </p:spPr>
        <p:txBody>
          <a:bodyPr>
            <a:noAutofit/>
          </a:bodyPr>
          <a:lstStyle/>
          <a:p>
            <a:pPr>
              <a:buSzPct val="70000"/>
            </a:pPr>
            <a:r>
              <a:rPr lang="en-US" sz="3600" b="1" dirty="0" smtClean="0">
                <a:solidFill>
                  <a:schemeClr val="bg1"/>
                </a:solidFill>
                <a:latin typeface="Arial"/>
                <a:cs typeface="Arial"/>
              </a:rPr>
              <a:t>Clearly, We Elect State Univ. Regents</a:t>
            </a:r>
            <a:endParaRPr lang="en-US" sz="3600" b="1" dirty="0">
              <a:solidFill>
                <a:schemeClr val="bg1"/>
              </a:solidFill>
              <a:latin typeface="Arial"/>
              <a:cs typeface="Arial"/>
            </a:endParaRPr>
          </a:p>
        </p:txBody>
      </p:sp>
      <p:sp>
        <p:nvSpPr>
          <p:cNvPr id="5" name="AutoShape 2" descr="Displaying fightin bureaucrats of nshe.p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6" name="Picture 2"/>
          <p:cNvPicPr>
            <a:picLocks noChangeAspect="1" noChangeArrowheads="1"/>
          </p:cNvPicPr>
          <p:nvPr/>
        </p:nvPicPr>
        <p:blipFill>
          <a:blip r:embed="rId4" cstate="print"/>
          <a:srcRect/>
          <a:stretch>
            <a:fillRect/>
          </a:stretch>
        </p:blipFill>
        <p:spPr bwMode="auto">
          <a:xfrm>
            <a:off x="553620" y="1371600"/>
            <a:ext cx="7797505" cy="4593266"/>
          </a:xfrm>
          <a:prstGeom prst="rect">
            <a:avLst/>
          </a:prstGeom>
          <a:noFill/>
          <a:ln w="9525">
            <a:noFill/>
            <a:miter lim="800000"/>
            <a:headEnd/>
            <a:tailEnd/>
          </a:ln>
        </p:spPr>
      </p:pic>
      <p:sp>
        <p:nvSpPr>
          <p:cNvPr id="7" name="TextBox 6"/>
          <p:cNvSpPr txBox="1"/>
          <p:nvPr/>
        </p:nvSpPr>
        <p:spPr>
          <a:xfrm>
            <a:off x="553620" y="6067278"/>
            <a:ext cx="7814931" cy="523220"/>
          </a:xfrm>
          <a:prstGeom prst="rect">
            <a:avLst/>
          </a:prstGeom>
          <a:noFill/>
        </p:spPr>
        <p:txBody>
          <a:bodyPr wrap="square" rtlCol="0">
            <a:spAutoFit/>
          </a:bodyPr>
          <a:lstStyle/>
          <a:p>
            <a:pPr algn="ctr">
              <a:buSzPct val="70000"/>
            </a:pPr>
            <a:r>
              <a:rPr lang="en-US" sz="2800" b="1" dirty="0" smtClean="0">
                <a:solidFill>
                  <a:schemeClr val="bg1"/>
                </a:solidFill>
                <a:latin typeface="Arial"/>
                <a:cs typeface="Arial"/>
              </a:rPr>
              <a:t>Sample Ballot for Clark County, NV in 2012 </a:t>
            </a:r>
            <a:endParaRPr lang="en-US" sz="2800" b="1" dirty="0">
              <a:solidFill>
                <a:schemeClr val="bg1"/>
              </a:solidFill>
              <a:latin typeface="Arial"/>
              <a:cs typeface="Arial"/>
            </a:endParaRPr>
          </a:p>
        </p:txBody>
      </p:sp>
    </p:spTree>
    <p:extLst>
      <p:ext uri="{BB962C8B-B14F-4D97-AF65-F5344CB8AC3E}">
        <p14:creationId xmlns:p14="http://schemas.microsoft.com/office/powerpoint/2010/main" val="142425810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LV RESTART2.png"/>
          <p:cNvPicPr>
            <a:picLocks noChangeAspect="1"/>
          </p:cNvPicPr>
          <p:nvPr/>
        </p:nvPicPr>
        <p:blipFill rotWithShape="1">
          <a:blip r:embed="rId2" cstate="email">
            <a:alphaModFix amt="61000"/>
            <a:extLst>
              <a:ext uri="{BEBA8EAE-BF5A-486C-A8C5-ECC9F3942E4B}">
                <a14:imgProps xmlns:a14="http://schemas.microsoft.com/office/drawing/2010/main">
                  <a14:imgLayer r:embed="rId3">
                    <a14:imgEffect>
                      <a14:colorTemperature colorTemp="1500"/>
                    </a14:imgEffect>
                    <a14:imgEffect>
                      <a14:saturation sat="0"/>
                    </a14:imgEffect>
                    <a14:imgEffect>
                      <a14:brightnessContrast bright="70000" contrast="20000"/>
                    </a14:imgEffect>
                  </a14:imgLayer>
                </a14:imgProps>
              </a:ext>
              <a:ext uri="{28A0092B-C50C-407E-A947-70E740481C1C}">
                <a14:useLocalDpi xmlns:a14="http://schemas.microsoft.com/office/drawing/2010/main" val="0"/>
              </a:ext>
            </a:extLst>
          </a:blip>
          <a:srcRect r="28610"/>
          <a:stretch/>
        </p:blipFill>
        <p:spPr>
          <a:xfrm>
            <a:off x="12020" y="284775"/>
            <a:ext cx="6337981" cy="1698850"/>
          </a:xfrm>
          <a:prstGeom prst="rect">
            <a:avLst/>
          </a:prstGeom>
        </p:spPr>
      </p:pic>
      <p:sp>
        <p:nvSpPr>
          <p:cNvPr id="3" name="Subtitle 2"/>
          <p:cNvSpPr>
            <a:spLocks noGrp="1"/>
          </p:cNvSpPr>
          <p:nvPr>
            <p:ph type="subTitle" idx="1"/>
          </p:nvPr>
        </p:nvSpPr>
        <p:spPr>
          <a:xfrm>
            <a:off x="229596" y="315751"/>
            <a:ext cx="8523905" cy="676057"/>
          </a:xfrm>
        </p:spPr>
        <p:txBody>
          <a:bodyPr>
            <a:noAutofit/>
          </a:bodyPr>
          <a:lstStyle/>
          <a:p>
            <a:pPr>
              <a:buSzPct val="70000"/>
            </a:pPr>
            <a:r>
              <a:rPr lang="en-US" sz="3600" b="1" dirty="0" smtClean="0">
                <a:solidFill>
                  <a:schemeClr val="bg1"/>
                </a:solidFill>
                <a:latin typeface="Arial"/>
                <a:cs typeface="Arial"/>
              </a:rPr>
              <a:t>NSHE vs SCHEV: Institutions</a:t>
            </a:r>
            <a:endParaRPr lang="en-US" sz="3600" b="1" dirty="0">
              <a:solidFill>
                <a:schemeClr val="bg1"/>
              </a:solidFill>
              <a:latin typeface="Arial"/>
              <a:cs typeface="Arial"/>
            </a:endParaRPr>
          </a:p>
        </p:txBody>
      </p:sp>
      <p:sp>
        <p:nvSpPr>
          <p:cNvPr id="2" name="TextBox 1"/>
          <p:cNvSpPr txBox="1"/>
          <p:nvPr/>
        </p:nvSpPr>
        <p:spPr>
          <a:xfrm>
            <a:off x="3612705" y="1671353"/>
            <a:ext cx="4984308" cy="1938992"/>
          </a:xfrm>
          <a:prstGeom prst="rect">
            <a:avLst/>
          </a:prstGeom>
          <a:noFill/>
        </p:spPr>
        <p:txBody>
          <a:bodyPr wrap="square" rtlCol="0">
            <a:spAutoFit/>
          </a:bodyPr>
          <a:lstStyle/>
          <a:p>
            <a:r>
              <a:rPr lang="en-US" sz="2400" b="1" dirty="0" smtClean="0">
                <a:solidFill>
                  <a:schemeClr val="bg1"/>
                </a:solidFill>
                <a:latin typeface="Arial" panose="020B0604020202020204" pitchFamily="34" charset="0"/>
                <a:cs typeface="Arial" panose="020B0604020202020204" pitchFamily="34" charset="0"/>
              </a:rPr>
              <a:t>SCHEV Has 15 “4-Year Public Colleges” Including 4 R1 Univ. and 18 “2-Year Community Colleges”, Plus 44 Non-Profit or Proprietary Schools (77 Schools)</a:t>
            </a:r>
            <a:endParaRPr lang="en-US" sz="2400" b="1" dirty="0">
              <a:solidFill>
                <a:schemeClr val="bg1"/>
              </a:solidFill>
              <a:latin typeface="Arial" panose="020B0604020202020204" pitchFamily="34" charset="0"/>
              <a:cs typeface="Arial" panose="020B0604020202020204" pitchFamily="34" charset="0"/>
            </a:endParaRPr>
          </a:p>
        </p:txBody>
      </p:sp>
      <p:sp>
        <p:nvSpPr>
          <p:cNvPr id="8" name="TextBox 7"/>
          <p:cNvSpPr txBox="1"/>
          <p:nvPr/>
        </p:nvSpPr>
        <p:spPr>
          <a:xfrm>
            <a:off x="3612705" y="3801635"/>
            <a:ext cx="4861443" cy="2308324"/>
          </a:xfrm>
          <a:prstGeom prst="rect">
            <a:avLst/>
          </a:prstGeom>
          <a:noFill/>
        </p:spPr>
        <p:txBody>
          <a:bodyPr wrap="square" rtlCol="0">
            <a:spAutoFit/>
          </a:bodyPr>
          <a:lstStyle/>
          <a:p>
            <a:r>
              <a:rPr lang="en-US" sz="2400" b="1" dirty="0" smtClean="0">
                <a:solidFill>
                  <a:schemeClr val="bg1"/>
                </a:solidFill>
                <a:latin typeface="Arial" panose="020B0604020202020204" pitchFamily="34" charset="0"/>
                <a:cs typeface="Arial" panose="020B0604020202020204" pitchFamily="34" charset="0"/>
              </a:rPr>
              <a:t>NSHE Has 2 Univ., 1 Four-Year College, 4 “Community Colleges”, and a Research Institute.  Note the Feds Classify CSN, WNC, and GBC as Four-Year Colleges</a:t>
            </a:r>
            <a:endParaRPr lang="en-US" sz="2400" b="1" dirty="0">
              <a:solidFill>
                <a:schemeClr val="bg1"/>
              </a:solidFill>
              <a:latin typeface="Arial" panose="020B0604020202020204" pitchFamily="34" charset="0"/>
              <a:cs typeface="Arial" panose="020B0604020202020204" pitchFamily="34" charset="0"/>
            </a:endParaRPr>
          </a:p>
        </p:txBody>
      </p:sp>
      <p:sp>
        <p:nvSpPr>
          <p:cNvPr id="4" name="AutoShape 6" descr="Image result for peculiar"/>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8" descr="Image result for peculiar"/>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6" name="Picture 2" descr="http://www.dvsv3.com/wp-content/uploads/SCHEV.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4819" y="1562024"/>
            <a:ext cx="2256191" cy="214497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13nshediversitysummit.eventzilla.net/files/temp/133449/documentsSummit_Website_/NSHE_Logo.jp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924819" y="3818215"/>
            <a:ext cx="2256191" cy="22742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833115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LV RESTART2.png"/>
          <p:cNvPicPr>
            <a:picLocks noChangeAspect="1"/>
          </p:cNvPicPr>
          <p:nvPr/>
        </p:nvPicPr>
        <p:blipFill rotWithShape="1">
          <a:blip r:embed="rId2" cstate="email">
            <a:alphaModFix amt="61000"/>
            <a:extLst>
              <a:ext uri="{BEBA8EAE-BF5A-486C-A8C5-ECC9F3942E4B}">
                <a14:imgProps xmlns:a14="http://schemas.microsoft.com/office/drawing/2010/main">
                  <a14:imgLayer r:embed="rId3">
                    <a14:imgEffect>
                      <a14:colorTemperature colorTemp="1500"/>
                    </a14:imgEffect>
                    <a14:imgEffect>
                      <a14:saturation sat="0"/>
                    </a14:imgEffect>
                    <a14:imgEffect>
                      <a14:brightnessContrast bright="70000" contrast="20000"/>
                    </a14:imgEffect>
                  </a14:imgLayer>
                </a14:imgProps>
              </a:ext>
              <a:ext uri="{28A0092B-C50C-407E-A947-70E740481C1C}">
                <a14:useLocalDpi xmlns:a14="http://schemas.microsoft.com/office/drawing/2010/main" val="0"/>
              </a:ext>
            </a:extLst>
          </a:blip>
          <a:srcRect r="28610"/>
          <a:stretch/>
        </p:blipFill>
        <p:spPr>
          <a:xfrm>
            <a:off x="12020" y="284775"/>
            <a:ext cx="6337981" cy="1698850"/>
          </a:xfrm>
          <a:prstGeom prst="rect">
            <a:avLst/>
          </a:prstGeom>
        </p:spPr>
      </p:pic>
      <p:sp>
        <p:nvSpPr>
          <p:cNvPr id="3" name="Subtitle 2"/>
          <p:cNvSpPr>
            <a:spLocks noGrp="1"/>
          </p:cNvSpPr>
          <p:nvPr>
            <p:ph type="subTitle" idx="1"/>
          </p:nvPr>
        </p:nvSpPr>
        <p:spPr>
          <a:xfrm>
            <a:off x="229596" y="315751"/>
            <a:ext cx="8523905" cy="676057"/>
          </a:xfrm>
        </p:spPr>
        <p:txBody>
          <a:bodyPr>
            <a:noAutofit/>
          </a:bodyPr>
          <a:lstStyle/>
          <a:p>
            <a:pPr>
              <a:buSzPct val="70000"/>
            </a:pPr>
            <a:r>
              <a:rPr lang="en-US" sz="3600" b="1" dirty="0" smtClean="0">
                <a:solidFill>
                  <a:schemeClr val="bg1"/>
                </a:solidFill>
                <a:latin typeface="Arial"/>
                <a:cs typeface="Arial"/>
              </a:rPr>
              <a:t>NSHE vs SCHEV: Branding</a:t>
            </a:r>
            <a:endParaRPr lang="en-US" sz="3600" b="1" dirty="0">
              <a:solidFill>
                <a:schemeClr val="bg1"/>
              </a:solidFill>
              <a:latin typeface="Arial"/>
              <a:cs typeface="Arial"/>
            </a:endParaRPr>
          </a:p>
        </p:txBody>
      </p:sp>
      <p:sp>
        <p:nvSpPr>
          <p:cNvPr id="2" name="TextBox 1"/>
          <p:cNvSpPr txBox="1"/>
          <p:nvPr/>
        </p:nvSpPr>
        <p:spPr>
          <a:xfrm>
            <a:off x="3576083" y="1664219"/>
            <a:ext cx="4984308" cy="1938992"/>
          </a:xfrm>
          <a:prstGeom prst="rect">
            <a:avLst/>
          </a:prstGeom>
          <a:noFill/>
        </p:spPr>
        <p:txBody>
          <a:bodyPr wrap="square" rtlCol="0">
            <a:spAutoFit/>
          </a:bodyPr>
          <a:lstStyle/>
          <a:p>
            <a:r>
              <a:rPr lang="en-US" sz="2400" b="1" dirty="0" smtClean="0">
                <a:solidFill>
                  <a:schemeClr val="bg1"/>
                </a:solidFill>
                <a:latin typeface="Arial" panose="020B0604020202020204" pitchFamily="34" charset="0"/>
                <a:cs typeface="Arial" panose="020B0604020202020204" pitchFamily="34" charset="0"/>
              </a:rPr>
              <a:t>SCHEV—As a System—Leads NSHE in Virtually Every Metric.  Yet, SCHEV is Just a System Office So Its Power and Brand are Limited.</a:t>
            </a:r>
            <a:endParaRPr lang="en-US" sz="2400" b="1" dirty="0">
              <a:solidFill>
                <a:schemeClr val="bg1"/>
              </a:solidFill>
              <a:latin typeface="Arial" panose="020B0604020202020204" pitchFamily="34" charset="0"/>
              <a:cs typeface="Arial" panose="020B0604020202020204" pitchFamily="34" charset="0"/>
            </a:endParaRPr>
          </a:p>
        </p:txBody>
      </p:sp>
      <p:sp>
        <p:nvSpPr>
          <p:cNvPr id="8" name="TextBox 7"/>
          <p:cNvSpPr txBox="1"/>
          <p:nvPr/>
        </p:nvSpPr>
        <p:spPr>
          <a:xfrm>
            <a:off x="3612704" y="3808974"/>
            <a:ext cx="4861443" cy="2308324"/>
          </a:xfrm>
          <a:prstGeom prst="rect">
            <a:avLst/>
          </a:prstGeom>
          <a:noFill/>
        </p:spPr>
        <p:txBody>
          <a:bodyPr wrap="square" rtlCol="0">
            <a:spAutoFit/>
          </a:bodyPr>
          <a:lstStyle/>
          <a:p>
            <a:r>
              <a:rPr lang="en-US" sz="2400" b="1" dirty="0" smtClean="0">
                <a:solidFill>
                  <a:schemeClr val="bg1"/>
                </a:solidFill>
                <a:latin typeface="Arial" panose="020B0604020202020204" pitchFamily="34" charset="0"/>
                <a:cs typeface="Arial" panose="020B0604020202020204" pitchFamily="34" charset="0"/>
              </a:rPr>
              <a:t>NSHE, By Contrast, Maintains a Powerful, Almost Overwhelming Brand.  The Following Slides Show the Difference Between the Two System Offices Based on Google Searches.</a:t>
            </a:r>
            <a:endParaRPr lang="en-US" sz="2400" b="1" dirty="0">
              <a:solidFill>
                <a:schemeClr val="bg1"/>
              </a:solidFill>
              <a:latin typeface="Arial" panose="020B0604020202020204" pitchFamily="34" charset="0"/>
              <a:cs typeface="Arial" panose="020B0604020202020204" pitchFamily="34" charset="0"/>
            </a:endParaRPr>
          </a:p>
        </p:txBody>
      </p:sp>
      <p:sp>
        <p:nvSpPr>
          <p:cNvPr id="4" name="AutoShape 6" descr="Image result for peculiar"/>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8" descr="Image result for peculiar"/>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6" name="Picture 2" descr="http://www.dvsv3.com/wp-content/uploads/SCHEV.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05569" y="1561227"/>
            <a:ext cx="2256191" cy="214497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13nshediversitysummit.eventzilla.net/files/temp/133449/documentsSummit_Website_/NSHE_Logo.jp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1105570" y="3846819"/>
            <a:ext cx="2256191" cy="22742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95585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LV RESTART2.png"/>
          <p:cNvPicPr>
            <a:picLocks noChangeAspect="1"/>
          </p:cNvPicPr>
          <p:nvPr/>
        </p:nvPicPr>
        <p:blipFill rotWithShape="1">
          <a:blip r:embed="rId2" cstate="email">
            <a:alphaModFix amt="61000"/>
            <a:extLst>
              <a:ext uri="{BEBA8EAE-BF5A-486C-A8C5-ECC9F3942E4B}">
                <a14:imgProps xmlns:a14="http://schemas.microsoft.com/office/drawing/2010/main">
                  <a14:imgLayer r:embed="rId3">
                    <a14:imgEffect>
                      <a14:colorTemperature colorTemp="1500"/>
                    </a14:imgEffect>
                    <a14:imgEffect>
                      <a14:saturation sat="0"/>
                    </a14:imgEffect>
                    <a14:imgEffect>
                      <a14:brightnessContrast bright="70000" contrast="20000"/>
                    </a14:imgEffect>
                  </a14:imgLayer>
                </a14:imgProps>
              </a:ext>
              <a:ext uri="{28A0092B-C50C-407E-A947-70E740481C1C}">
                <a14:useLocalDpi xmlns:a14="http://schemas.microsoft.com/office/drawing/2010/main" val="0"/>
              </a:ext>
            </a:extLst>
          </a:blip>
          <a:srcRect r="28610"/>
          <a:stretch/>
        </p:blipFill>
        <p:spPr>
          <a:xfrm>
            <a:off x="12020" y="284775"/>
            <a:ext cx="6337981" cy="1698850"/>
          </a:xfrm>
          <a:prstGeom prst="rect">
            <a:avLst/>
          </a:prstGeom>
        </p:spPr>
      </p:pic>
      <p:sp>
        <p:nvSpPr>
          <p:cNvPr id="3" name="Subtitle 2"/>
          <p:cNvSpPr>
            <a:spLocks noGrp="1"/>
          </p:cNvSpPr>
          <p:nvPr>
            <p:ph type="subTitle" idx="1"/>
          </p:nvPr>
        </p:nvSpPr>
        <p:spPr>
          <a:xfrm>
            <a:off x="229596" y="315751"/>
            <a:ext cx="8523905" cy="676057"/>
          </a:xfrm>
        </p:spPr>
        <p:txBody>
          <a:bodyPr>
            <a:noAutofit/>
          </a:bodyPr>
          <a:lstStyle/>
          <a:p>
            <a:pPr>
              <a:buSzPct val="70000"/>
            </a:pPr>
            <a:r>
              <a:rPr lang="en-US" sz="3600" b="1" dirty="0" smtClean="0">
                <a:solidFill>
                  <a:schemeClr val="bg1"/>
                </a:solidFill>
                <a:latin typeface="Arial"/>
                <a:cs typeface="Arial"/>
              </a:rPr>
              <a:t>NSHE BOR vs. SCHEV BOV</a:t>
            </a:r>
            <a:endParaRPr lang="en-US" sz="3600" b="1" dirty="0">
              <a:solidFill>
                <a:schemeClr val="bg1"/>
              </a:solidFill>
              <a:latin typeface="Arial"/>
              <a:cs typeface="Arial"/>
            </a:endParaRPr>
          </a:p>
        </p:txBody>
      </p:sp>
      <p:sp>
        <p:nvSpPr>
          <p:cNvPr id="2" name="TextBox 1"/>
          <p:cNvSpPr txBox="1"/>
          <p:nvPr/>
        </p:nvSpPr>
        <p:spPr>
          <a:xfrm>
            <a:off x="3637513" y="1664219"/>
            <a:ext cx="4984308" cy="1754326"/>
          </a:xfrm>
          <a:prstGeom prst="rect">
            <a:avLst/>
          </a:prstGeom>
          <a:noFill/>
        </p:spPr>
        <p:txBody>
          <a:bodyPr wrap="square" rtlCol="0">
            <a:spAutoFit/>
          </a:bodyPr>
          <a:lstStyle/>
          <a:p>
            <a:r>
              <a:rPr lang="en-US" sz="3600" b="1" dirty="0" smtClean="0">
                <a:solidFill>
                  <a:schemeClr val="bg1"/>
                </a:solidFill>
                <a:latin typeface="Arial" panose="020B0604020202020204" pitchFamily="34" charset="0"/>
                <a:cs typeface="Arial" panose="020B0604020202020204" pitchFamily="34" charset="0"/>
              </a:rPr>
              <a:t>“NSHE Board of Regents” in Quotes Yielded 2,890 Results</a:t>
            </a:r>
            <a:endParaRPr lang="en-US" sz="3600" b="1" dirty="0">
              <a:solidFill>
                <a:schemeClr val="bg1"/>
              </a:solidFill>
              <a:latin typeface="Arial" panose="020B0604020202020204" pitchFamily="34" charset="0"/>
              <a:cs typeface="Arial" panose="020B0604020202020204" pitchFamily="34" charset="0"/>
            </a:endParaRPr>
          </a:p>
        </p:txBody>
      </p:sp>
      <p:sp>
        <p:nvSpPr>
          <p:cNvPr id="8" name="TextBox 7"/>
          <p:cNvSpPr txBox="1"/>
          <p:nvPr/>
        </p:nvSpPr>
        <p:spPr>
          <a:xfrm>
            <a:off x="3612704" y="4167646"/>
            <a:ext cx="4861443" cy="1754326"/>
          </a:xfrm>
          <a:prstGeom prst="rect">
            <a:avLst/>
          </a:prstGeom>
          <a:noFill/>
        </p:spPr>
        <p:txBody>
          <a:bodyPr wrap="square" rtlCol="0">
            <a:spAutoFit/>
          </a:bodyPr>
          <a:lstStyle/>
          <a:p>
            <a:r>
              <a:rPr lang="en-US" sz="3600" b="1" dirty="0" smtClean="0">
                <a:solidFill>
                  <a:schemeClr val="bg1"/>
                </a:solidFill>
                <a:latin typeface="Arial" panose="020B0604020202020204" pitchFamily="34" charset="0"/>
                <a:cs typeface="Arial" panose="020B0604020202020204" pitchFamily="34" charset="0"/>
              </a:rPr>
              <a:t>“SCHEV Board of Visitors” in Quotes Yielded 6 Results</a:t>
            </a:r>
            <a:endParaRPr lang="en-US" sz="3600" b="1" dirty="0">
              <a:solidFill>
                <a:schemeClr val="bg1"/>
              </a:solidFill>
              <a:latin typeface="Arial" panose="020B0604020202020204" pitchFamily="34" charset="0"/>
              <a:cs typeface="Arial" panose="020B0604020202020204" pitchFamily="34" charset="0"/>
            </a:endParaRPr>
          </a:p>
        </p:txBody>
      </p:sp>
      <p:sp>
        <p:nvSpPr>
          <p:cNvPr id="4" name="AutoShape 6" descr="Image result for peculiar"/>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8" descr="Image result for peculiar"/>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6" name="Picture 2" descr="http://www.dvsv3.com/wp-content/uploads/SCHEV.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05568" y="3972321"/>
            <a:ext cx="2256191" cy="214497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13nshediversitysummit.eventzilla.net/files/temp/133449/documentsSummit_Website_/NSHE_Logo.jp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1105568" y="1534733"/>
            <a:ext cx="2256191" cy="22742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164159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LV RESTART2.png"/>
          <p:cNvPicPr>
            <a:picLocks noChangeAspect="1"/>
          </p:cNvPicPr>
          <p:nvPr/>
        </p:nvPicPr>
        <p:blipFill rotWithShape="1">
          <a:blip r:embed="rId2" cstate="email">
            <a:alphaModFix amt="61000"/>
            <a:extLst>
              <a:ext uri="{BEBA8EAE-BF5A-486C-A8C5-ECC9F3942E4B}">
                <a14:imgProps xmlns:a14="http://schemas.microsoft.com/office/drawing/2010/main">
                  <a14:imgLayer r:embed="rId3">
                    <a14:imgEffect>
                      <a14:colorTemperature colorTemp="1500"/>
                    </a14:imgEffect>
                    <a14:imgEffect>
                      <a14:saturation sat="0"/>
                    </a14:imgEffect>
                    <a14:imgEffect>
                      <a14:brightnessContrast bright="70000" contrast="20000"/>
                    </a14:imgEffect>
                  </a14:imgLayer>
                </a14:imgProps>
              </a:ext>
              <a:ext uri="{28A0092B-C50C-407E-A947-70E740481C1C}">
                <a14:useLocalDpi xmlns:a14="http://schemas.microsoft.com/office/drawing/2010/main" val="0"/>
              </a:ext>
            </a:extLst>
          </a:blip>
          <a:srcRect r="28610"/>
          <a:stretch/>
        </p:blipFill>
        <p:spPr>
          <a:xfrm>
            <a:off x="12020" y="284775"/>
            <a:ext cx="6337981" cy="1698850"/>
          </a:xfrm>
          <a:prstGeom prst="rect">
            <a:avLst/>
          </a:prstGeom>
        </p:spPr>
      </p:pic>
      <p:sp>
        <p:nvSpPr>
          <p:cNvPr id="3" name="Subtitle 2"/>
          <p:cNvSpPr>
            <a:spLocks noGrp="1"/>
          </p:cNvSpPr>
          <p:nvPr>
            <p:ph type="subTitle" idx="1"/>
          </p:nvPr>
        </p:nvSpPr>
        <p:spPr>
          <a:xfrm>
            <a:off x="229596" y="315751"/>
            <a:ext cx="8523905" cy="676057"/>
          </a:xfrm>
        </p:spPr>
        <p:txBody>
          <a:bodyPr>
            <a:noAutofit/>
          </a:bodyPr>
          <a:lstStyle/>
          <a:p>
            <a:pPr>
              <a:buSzPct val="70000"/>
            </a:pPr>
            <a:r>
              <a:rPr lang="en-US" sz="3400" b="1" dirty="0" smtClean="0">
                <a:solidFill>
                  <a:schemeClr val="bg1"/>
                </a:solidFill>
                <a:latin typeface="Arial"/>
                <a:cs typeface="Arial"/>
              </a:rPr>
              <a:t>NSHE Researchers/SCHEV Researchers</a:t>
            </a:r>
            <a:endParaRPr lang="en-US" sz="3400" b="1" dirty="0">
              <a:solidFill>
                <a:schemeClr val="bg1"/>
              </a:solidFill>
              <a:latin typeface="Arial"/>
              <a:cs typeface="Arial"/>
            </a:endParaRPr>
          </a:p>
        </p:txBody>
      </p:sp>
      <p:sp>
        <p:nvSpPr>
          <p:cNvPr id="2" name="TextBox 1"/>
          <p:cNvSpPr txBox="1"/>
          <p:nvPr/>
        </p:nvSpPr>
        <p:spPr>
          <a:xfrm>
            <a:off x="3637513" y="1664219"/>
            <a:ext cx="4984308" cy="1754326"/>
          </a:xfrm>
          <a:prstGeom prst="rect">
            <a:avLst/>
          </a:prstGeom>
          <a:noFill/>
        </p:spPr>
        <p:txBody>
          <a:bodyPr wrap="square" rtlCol="0">
            <a:spAutoFit/>
          </a:bodyPr>
          <a:lstStyle/>
          <a:p>
            <a:r>
              <a:rPr lang="en-US" sz="3600" b="1" dirty="0" smtClean="0">
                <a:solidFill>
                  <a:schemeClr val="bg1"/>
                </a:solidFill>
                <a:latin typeface="Arial" panose="020B0604020202020204" pitchFamily="34" charset="0"/>
                <a:cs typeface="Arial" panose="020B0604020202020204" pitchFamily="34" charset="0"/>
              </a:rPr>
              <a:t>“NSHE Researchers” in Quotes Yielded 540 Results</a:t>
            </a:r>
            <a:endParaRPr lang="en-US" sz="3600" b="1" dirty="0">
              <a:solidFill>
                <a:schemeClr val="bg1"/>
              </a:solidFill>
              <a:latin typeface="Arial" panose="020B0604020202020204" pitchFamily="34" charset="0"/>
              <a:cs typeface="Arial" panose="020B0604020202020204" pitchFamily="34" charset="0"/>
            </a:endParaRPr>
          </a:p>
        </p:txBody>
      </p:sp>
      <p:sp>
        <p:nvSpPr>
          <p:cNvPr id="8" name="TextBox 7"/>
          <p:cNvSpPr txBox="1"/>
          <p:nvPr/>
        </p:nvSpPr>
        <p:spPr>
          <a:xfrm>
            <a:off x="3612704" y="4167646"/>
            <a:ext cx="5140797" cy="1754326"/>
          </a:xfrm>
          <a:prstGeom prst="rect">
            <a:avLst/>
          </a:prstGeom>
          <a:noFill/>
        </p:spPr>
        <p:txBody>
          <a:bodyPr wrap="square" rtlCol="0">
            <a:spAutoFit/>
          </a:bodyPr>
          <a:lstStyle/>
          <a:p>
            <a:r>
              <a:rPr lang="en-US" sz="3600" b="1" dirty="0" smtClean="0">
                <a:solidFill>
                  <a:schemeClr val="bg1"/>
                </a:solidFill>
                <a:latin typeface="Arial" panose="020B0604020202020204" pitchFamily="34" charset="0"/>
                <a:cs typeface="Arial" panose="020B0604020202020204" pitchFamily="34" charset="0"/>
              </a:rPr>
              <a:t>“SCHEV Researchers” in Quotes Yielded 1 Result</a:t>
            </a:r>
            <a:endParaRPr lang="en-US" sz="3600" b="1" dirty="0">
              <a:solidFill>
                <a:schemeClr val="bg1"/>
              </a:solidFill>
              <a:latin typeface="Arial" panose="020B0604020202020204" pitchFamily="34" charset="0"/>
              <a:cs typeface="Arial" panose="020B0604020202020204" pitchFamily="34" charset="0"/>
            </a:endParaRPr>
          </a:p>
        </p:txBody>
      </p:sp>
      <p:sp>
        <p:nvSpPr>
          <p:cNvPr id="4" name="AutoShape 6" descr="Image result for peculiar"/>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8" descr="Image result for peculiar"/>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6" name="Picture 2" descr="http://www.dvsv3.com/wp-content/uploads/SCHEV.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05568" y="3972321"/>
            <a:ext cx="2256191" cy="214497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13nshediversitysummit.eventzilla.net/files/temp/133449/documentsSummit_Website_/NSHE_Logo.jp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1105568" y="1534733"/>
            <a:ext cx="2256191" cy="22742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809499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LV RESTART2.png"/>
          <p:cNvPicPr>
            <a:picLocks noChangeAspect="1"/>
          </p:cNvPicPr>
          <p:nvPr/>
        </p:nvPicPr>
        <p:blipFill rotWithShape="1">
          <a:blip r:embed="rId2" cstate="email">
            <a:alphaModFix amt="61000"/>
            <a:extLst>
              <a:ext uri="{BEBA8EAE-BF5A-486C-A8C5-ECC9F3942E4B}">
                <a14:imgProps xmlns:a14="http://schemas.microsoft.com/office/drawing/2010/main">
                  <a14:imgLayer r:embed="rId3">
                    <a14:imgEffect>
                      <a14:colorTemperature colorTemp="1500"/>
                    </a14:imgEffect>
                    <a14:imgEffect>
                      <a14:saturation sat="0"/>
                    </a14:imgEffect>
                    <a14:imgEffect>
                      <a14:brightnessContrast bright="70000" contrast="20000"/>
                    </a14:imgEffect>
                  </a14:imgLayer>
                </a14:imgProps>
              </a:ext>
              <a:ext uri="{28A0092B-C50C-407E-A947-70E740481C1C}">
                <a14:useLocalDpi xmlns:a14="http://schemas.microsoft.com/office/drawing/2010/main" val="0"/>
              </a:ext>
            </a:extLst>
          </a:blip>
          <a:srcRect r="28610"/>
          <a:stretch/>
        </p:blipFill>
        <p:spPr>
          <a:xfrm>
            <a:off x="12020" y="284775"/>
            <a:ext cx="6337981" cy="1698850"/>
          </a:xfrm>
          <a:prstGeom prst="rect">
            <a:avLst/>
          </a:prstGeom>
        </p:spPr>
      </p:pic>
      <p:sp>
        <p:nvSpPr>
          <p:cNvPr id="3" name="Subtitle 2"/>
          <p:cNvSpPr>
            <a:spLocks noGrp="1"/>
          </p:cNvSpPr>
          <p:nvPr>
            <p:ph type="subTitle" idx="1"/>
          </p:nvPr>
        </p:nvSpPr>
        <p:spPr>
          <a:xfrm>
            <a:off x="229596" y="315751"/>
            <a:ext cx="8523905" cy="676057"/>
          </a:xfrm>
        </p:spPr>
        <p:txBody>
          <a:bodyPr>
            <a:noAutofit/>
          </a:bodyPr>
          <a:lstStyle/>
          <a:p>
            <a:pPr>
              <a:buSzPct val="70000"/>
            </a:pPr>
            <a:r>
              <a:rPr lang="en-US" sz="3600" b="1" dirty="0" smtClean="0">
                <a:solidFill>
                  <a:schemeClr val="bg1"/>
                </a:solidFill>
                <a:latin typeface="Arial"/>
                <a:cs typeface="Arial"/>
              </a:rPr>
              <a:t>NSHE Faculty vs. SCHEV Faculty</a:t>
            </a:r>
            <a:endParaRPr lang="en-US" sz="3600" b="1" dirty="0">
              <a:solidFill>
                <a:schemeClr val="bg1"/>
              </a:solidFill>
              <a:latin typeface="Arial"/>
              <a:cs typeface="Arial"/>
            </a:endParaRPr>
          </a:p>
        </p:txBody>
      </p:sp>
      <p:sp>
        <p:nvSpPr>
          <p:cNvPr id="2" name="TextBox 1"/>
          <p:cNvSpPr txBox="1"/>
          <p:nvPr/>
        </p:nvSpPr>
        <p:spPr>
          <a:xfrm>
            <a:off x="3637513" y="1664219"/>
            <a:ext cx="4984308" cy="1754326"/>
          </a:xfrm>
          <a:prstGeom prst="rect">
            <a:avLst/>
          </a:prstGeom>
          <a:noFill/>
        </p:spPr>
        <p:txBody>
          <a:bodyPr wrap="square" rtlCol="0">
            <a:spAutoFit/>
          </a:bodyPr>
          <a:lstStyle/>
          <a:p>
            <a:r>
              <a:rPr lang="en-US" sz="3600" b="1" dirty="0" smtClean="0">
                <a:solidFill>
                  <a:schemeClr val="bg1"/>
                </a:solidFill>
                <a:latin typeface="Arial" panose="020B0604020202020204" pitchFamily="34" charset="0"/>
                <a:cs typeface="Arial" panose="020B0604020202020204" pitchFamily="34" charset="0"/>
              </a:rPr>
              <a:t>“NSHE Faculty” in Quotes Yielded 1,890 Results</a:t>
            </a:r>
            <a:endParaRPr lang="en-US" sz="3600" b="1" dirty="0">
              <a:solidFill>
                <a:schemeClr val="bg1"/>
              </a:solidFill>
              <a:latin typeface="Arial" panose="020B0604020202020204" pitchFamily="34" charset="0"/>
              <a:cs typeface="Arial" panose="020B0604020202020204" pitchFamily="34" charset="0"/>
            </a:endParaRPr>
          </a:p>
        </p:txBody>
      </p:sp>
      <p:sp>
        <p:nvSpPr>
          <p:cNvPr id="8" name="TextBox 7"/>
          <p:cNvSpPr txBox="1"/>
          <p:nvPr/>
        </p:nvSpPr>
        <p:spPr>
          <a:xfrm>
            <a:off x="3612704" y="4167646"/>
            <a:ext cx="4861443" cy="1754326"/>
          </a:xfrm>
          <a:prstGeom prst="rect">
            <a:avLst/>
          </a:prstGeom>
          <a:noFill/>
        </p:spPr>
        <p:txBody>
          <a:bodyPr wrap="square" rtlCol="0">
            <a:spAutoFit/>
          </a:bodyPr>
          <a:lstStyle/>
          <a:p>
            <a:r>
              <a:rPr lang="en-US" sz="3600" b="1" dirty="0" smtClean="0">
                <a:solidFill>
                  <a:schemeClr val="bg1"/>
                </a:solidFill>
                <a:latin typeface="Arial" panose="020B0604020202020204" pitchFamily="34" charset="0"/>
                <a:cs typeface="Arial" panose="020B0604020202020204" pitchFamily="34" charset="0"/>
              </a:rPr>
              <a:t>“SCHEV Faculty” in Quotes Yielded 247 Results</a:t>
            </a:r>
            <a:endParaRPr lang="en-US" sz="3600" b="1" dirty="0">
              <a:solidFill>
                <a:schemeClr val="bg1"/>
              </a:solidFill>
              <a:latin typeface="Arial" panose="020B0604020202020204" pitchFamily="34" charset="0"/>
              <a:cs typeface="Arial" panose="020B0604020202020204" pitchFamily="34" charset="0"/>
            </a:endParaRPr>
          </a:p>
        </p:txBody>
      </p:sp>
      <p:sp>
        <p:nvSpPr>
          <p:cNvPr id="4" name="AutoShape 6" descr="Image result for peculiar"/>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8" descr="Image result for peculiar"/>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6" name="Picture 2" descr="http://www.dvsv3.com/wp-content/uploads/SCHEV.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05568" y="3972321"/>
            <a:ext cx="2256191" cy="214497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13nshediversitysummit.eventzilla.net/files/temp/133449/documentsSummit_Website_/NSHE_Logo.jp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1105568" y="1534733"/>
            <a:ext cx="2256191" cy="22742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16591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LV RESTART2.png"/>
          <p:cNvPicPr>
            <a:picLocks noChangeAspect="1"/>
          </p:cNvPicPr>
          <p:nvPr/>
        </p:nvPicPr>
        <p:blipFill rotWithShape="1">
          <a:blip r:embed="rId2" cstate="email">
            <a:alphaModFix amt="61000"/>
            <a:extLst>
              <a:ext uri="{BEBA8EAE-BF5A-486C-A8C5-ECC9F3942E4B}">
                <a14:imgProps xmlns:a14="http://schemas.microsoft.com/office/drawing/2010/main">
                  <a14:imgLayer r:embed="rId3">
                    <a14:imgEffect>
                      <a14:colorTemperature colorTemp="1500"/>
                    </a14:imgEffect>
                    <a14:imgEffect>
                      <a14:saturation sat="0"/>
                    </a14:imgEffect>
                    <a14:imgEffect>
                      <a14:brightnessContrast bright="70000" contrast="20000"/>
                    </a14:imgEffect>
                  </a14:imgLayer>
                </a14:imgProps>
              </a:ext>
              <a:ext uri="{28A0092B-C50C-407E-A947-70E740481C1C}">
                <a14:useLocalDpi xmlns:a14="http://schemas.microsoft.com/office/drawing/2010/main" val="0"/>
              </a:ext>
            </a:extLst>
          </a:blip>
          <a:srcRect r="28610"/>
          <a:stretch/>
        </p:blipFill>
        <p:spPr>
          <a:xfrm>
            <a:off x="151239" y="284775"/>
            <a:ext cx="6337981" cy="1698850"/>
          </a:xfrm>
          <a:prstGeom prst="rect">
            <a:avLst/>
          </a:prstGeom>
        </p:spPr>
      </p:pic>
      <p:sp>
        <p:nvSpPr>
          <p:cNvPr id="3" name="Subtitle 2"/>
          <p:cNvSpPr>
            <a:spLocks noGrp="1"/>
          </p:cNvSpPr>
          <p:nvPr>
            <p:ph type="subTitle" idx="1"/>
          </p:nvPr>
        </p:nvSpPr>
        <p:spPr>
          <a:xfrm>
            <a:off x="229596" y="315751"/>
            <a:ext cx="8523905" cy="676057"/>
          </a:xfrm>
        </p:spPr>
        <p:txBody>
          <a:bodyPr>
            <a:noAutofit/>
          </a:bodyPr>
          <a:lstStyle/>
          <a:p>
            <a:pPr>
              <a:buSzPct val="70000"/>
            </a:pPr>
            <a:r>
              <a:rPr lang="en-US" sz="3600" b="1" dirty="0" smtClean="0">
                <a:solidFill>
                  <a:schemeClr val="bg1"/>
                </a:solidFill>
                <a:latin typeface="Arial"/>
                <a:cs typeface="Arial"/>
              </a:rPr>
              <a:t>Who Am I?—A College Professor</a:t>
            </a:r>
            <a:endParaRPr lang="en-US" sz="3600" b="1" dirty="0">
              <a:solidFill>
                <a:schemeClr val="bg1"/>
              </a:solidFill>
              <a:latin typeface="Arial"/>
              <a:cs typeface="Arial"/>
            </a:endParaRPr>
          </a:p>
        </p:txBody>
      </p:sp>
      <p:pic>
        <p:nvPicPr>
          <p:cNvPr id="16386" name="Picture 2" descr="https://sp.yimg.com/ib/th?id=JN.jALIaQNe%2bbh%2fOO8znk9SdQ&amp;pid=15.1&amp;P=0"/>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70409" y="4726676"/>
            <a:ext cx="2527973" cy="160779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3873157" y="1431764"/>
            <a:ext cx="4880344" cy="1569660"/>
          </a:xfrm>
          <a:prstGeom prst="rect">
            <a:avLst/>
          </a:prstGeom>
          <a:noFill/>
        </p:spPr>
        <p:txBody>
          <a:bodyPr wrap="square" rtlCol="0">
            <a:spAutoFit/>
          </a:bodyPr>
          <a:lstStyle/>
          <a:p>
            <a:r>
              <a:rPr lang="en-US" sz="3200" b="1" dirty="0" smtClean="0">
                <a:solidFill>
                  <a:schemeClr val="bg1"/>
                </a:solidFill>
                <a:latin typeface="Arial" panose="020B0604020202020204" pitchFamily="34" charset="0"/>
                <a:cs typeface="Arial" panose="020B0604020202020204" pitchFamily="34" charset="0"/>
              </a:rPr>
              <a:t>Executive Director of Brookings Mountain West/The Lincy Institute</a:t>
            </a:r>
            <a:endParaRPr lang="en-US" sz="3200" b="1" dirty="0">
              <a:solidFill>
                <a:schemeClr val="bg1"/>
              </a:solidFill>
              <a:latin typeface="Arial" panose="020B0604020202020204" pitchFamily="34" charset="0"/>
              <a:cs typeface="Arial" panose="020B0604020202020204" pitchFamily="34" charset="0"/>
            </a:endParaRPr>
          </a:p>
        </p:txBody>
      </p:sp>
      <p:pic>
        <p:nvPicPr>
          <p:cNvPr id="16390" name="Picture 6" descr="http://archrecord.construction.com/projects/Building_types_study/universities/2010/images/Greenspun_Hall-1_Exterior.jp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770409" y="3207920"/>
            <a:ext cx="2527974" cy="1555676"/>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3892970" y="4848657"/>
            <a:ext cx="4543008" cy="1569660"/>
          </a:xfrm>
          <a:prstGeom prst="rect">
            <a:avLst/>
          </a:prstGeom>
          <a:noFill/>
        </p:spPr>
        <p:txBody>
          <a:bodyPr wrap="square" rtlCol="0">
            <a:spAutoFit/>
          </a:bodyPr>
          <a:lstStyle/>
          <a:p>
            <a:r>
              <a:rPr lang="en-US" sz="3200" b="1" dirty="0" smtClean="0">
                <a:solidFill>
                  <a:schemeClr val="bg1"/>
                </a:solidFill>
                <a:latin typeface="Arial" panose="020B0604020202020204" pitchFamily="34" charset="0"/>
                <a:cs typeface="Arial" panose="020B0604020202020204" pitchFamily="34" charset="0"/>
              </a:rPr>
              <a:t>Urban/Public Affairs Professor at UNLV’s </a:t>
            </a:r>
            <a:r>
              <a:rPr lang="en-US" sz="3200" b="1" dirty="0" err="1" smtClean="0">
                <a:solidFill>
                  <a:schemeClr val="bg1"/>
                </a:solidFill>
                <a:latin typeface="Arial" panose="020B0604020202020204" pitchFamily="34" charset="0"/>
                <a:cs typeface="Arial" panose="020B0604020202020204" pitchFamily="34" charset="0"/>
              </a:rPr>
              <a:t>Greenspun</a:t>
            </a:r>
            <a:r>
              <a:rPr lang="en-US" sz="3200" b="1" dirty="0" smtClean="0">
                <a:solidFill>
                  <a:schemeClr val="bg1"/>
                </a:solidFill>
                <a:latin typeface="Arial" panose="020B0604020202020204" pitchFamily="34" charset="0"/>
                <a:cs typeface="Arial" panose="020B0604020202020204" pitchFamily="34" charset="0"/>
              </a:rPr>
              <a:t> College</a:t>
            </a:r>
            <a:endParaRPr lang="en-US" sz="3200" b="1" dirty="0">
              <a:solidFill>
                <a:schemeClr val="bg1"/>
              </a:solidFill>
              <a:latin typeface="Arial" panose="020B0604020202020204" pitchFamily="34" charset="0"/>
              <a:cs typeface="Arial" panose="020B0604020202020204" pitchFamily="34" charset="0"/>
            </a:endParaRPr>
          </a:p>
        </p:txBody>
      </p:sp>
      <p:pic>
        <p:nvPicPr>
          <p:cNvPr id="12" name="Picture 4" descr="http://cosaedd.files.wordpress.com/2012/10/logo_brookings_-axd_.gif"/>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770409" y="1431764"/>
            <a:ext cx="2552111" cy="1776156"/>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3882337" y="3157016"/>
            <a:ext cx="4880344" cy="1569660"/>
          </a:xfrm>
          <a:prstGeom prst="rect">
            <a:avLst/>
          </a:prstGeom>
          <a:noFill/>
        </p:spPr>
        <p:txBody>
          <a:bodyPr wrap="square" rtlCol="0">
            <a:spAutoFit/>
          </a:bodyPr>
          <a:lstStyle/>
          <a:p>
            <a:r>
              <a:rPr lang="en-US" sz="3200" b="1" dirty="0" smtClean="0">
                <a:solidFill>
                  <a:schemeClr val="bg1"/>
                </a:solidFill>
                <a:latin typeface="Arial" panose="020B0604020202020204" pitchFamily="34" charset="0"/>
                <a:cs typeface="Arial" panose="020B0604020202020204" pitchFamily="34" charset="0"/>
              </a:rPr>
              <a:t>Senior Fellow at The  Brookings Institution   in Washington, DC</a:t>
            </a:r>
            <a:endParaRPr lang="en-US" sz="32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8989150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LV RESTART2.png"/>
          <p:cNvPicPr>
            <a:picLocks noChangeAspect="1"/>
          </p:cNvPicPr>
          <p:nvPr/>
        </p:nvPicPr>
        <p:blipFill rotWithShape="1">
          <a:blip r:embed="rId2" cstate="email">
            <a:alphaModFix amt="61000"/>
            <a:extLst>
              <a:ext uri="{BEBA8EAE-BF5A-486C-A8C5-ECC9F3942E4B}">
                <a14:imgProps xmlns:a14="http://schemas.microsoft.com/office/drawing/2010/main">
                  <a14:imgLayer r:embed="rId3">
                    <a14:imgEffect>
                      <a14:colorTemperature colorTemp="1500"/>
                    </a14:imgEffect>
                    <a14:imgEffect>
                      <a14:saturation sat="0"/>
                    </a14:imgEffect>
                    <a14:imgEffect>
                      <a14:brightnessContrast bright="70000" contrast="20000"/>
                    </a14:imgEffect>
                  </a14:imgLayer>
                </a14:imgProps>
              </a:ext>
              <a:ext uri="{28A0092B-C50C-407E-A947-70E740481C1C}">
                <a14:useLocalDpi xmlns:a14="http://schemas.microsoft.com/office/drawing/2010/main" val="0"/>
              </a:ext>
            </a:extLst>
          </a:blip>
          <a:srcRect r="28610"/>
          <a:stretch/>
        </p:blipFill>
        <p:spPr>
          <a:xfrm>
            <a:off x="12020" y="284775"/>
            <a:ext cx="6337981" cy="1698850"/>
          </a:xfrm>
          <a:prstGeom prst="rect">
            <a:avLst/>
          </a:prstGeom>
        </p:spPr>
      </p:pic>
      <p:sp>
        <p:nvSpPr>
          <p:cNvPr id="3" name="Subtitle 2"/>
          <p:cNvSpPr>
            <a:spLocks noGrp="1"/>
          </p:cNvSpPr>
          <p:nvPr>
            <p:ph type="subTitle" idx="1"/>
          </p:nvPr>
        </p:nvSpPr>
        <p:spPr>
          <a:xfrm>
            <a:off x="229596" y="315751"/>
            <a:ext cx="8523905" cy="676057"/>
          </a:xfrm>
        </p:spPr>
        <p:txBody>
          <a:bodyPr>
            <a:noAutofit/>
          </a:bodyPr>
          <a:lstStyle/>
          <a:p>
            <a:pPr>
              <a:buSzPct val="70000"/>
            </a:pPr>
            <a:r>
              <a:rPr lang="en-US" sz="3600" b="1" dirty="0" smtClean="0">
                <a:solidFill>
                  <a:schemeClr val="bg1"/>
                </a:solidFill>
                <a:latin typeface="Arial"/>
                <a:cs typeface="Arial"/>
              </a:rPr>
              <a:t>NSHE Students vs. SCHEV Students</a:t>
            </a:r>
            <a:endParaRPr lang="en-US" sz="3600" b="1" dirty="0">
              <a:solidFill>
                <a:schemeClr val="bg1"/>
              </a:solidFill>
              <a:latin typeface="Arial"/>
              <a:cs typeface="Arial"/>
            </a:endParaRPr>
          </a:p>
        </p:txBody>
      </p:sp>
      <p:sp>
        <p:nvSpPr>
          <p:cNvPr id="2" name="TextBox 1"/>
          <p:cNvSpPr txBox="1"/>
          <p:nvPr/>
        </p:nvSpPr>
        <p:spPr>
          <a:xfrm>
            <a:off x="3637512" y="1794690"/>
            <a:ext cx="4984308" cy="1754326"/>
          </a:xfrm>
          <a:prstGeom prst="rect">
            <a:avLst/>
          </a:prstGeom>
          <a:noFill/>
        </p:spPr>
        <p:txBody>
          <a:bodyPr wrap="square" rtlCol="0">
            <a:spAutoFit/>
          </a:bodyPr>
          <a:lstStyle/>
          <a:p>
            <a:r>
              <a:rPr lang="en-US" sz="3600" b="1" dirty="0" smtClean="0">
                <a:solidFill>
                  <a:schemeClr val="bg1"/>
                </a:solidFill>
                <a:latin typeface="Arial" panose="020B0604020202020204" pitchFamily="34" charset="0"/>
                <a:cs typeface="Arial" panose="020B0604020202020204" pitchFamily="34" charset="0"/>
              </a:rPr>
              <a:t>“NSHE Students” in Quotes Yielded 1,020 Results</a:t>
            </a:r>
            <a:endParaRPr lang="en-US" sz="3600" b="1" dirty="0">
              <a:solidFill>
                <a:schemeClr val="bg1"/>
              </a:solidFill>
              <a:latin typeface="Arial" panose="020B0604020202020204" pitchFamily="34" charset="0"/>
              <a:cs typeface="Arial" panose="020B0604020202020204" pitchFamily="34" charset="0"/>
            </a:endParaRPr>
          </a:p>
        </p:txBody>
      </p:sp>
      <p:sp>
        <p:nvSpPr>
          <p:cNvPr id="8" name="TextBox 7"/>
          <p:cNvSpPr txBox="1"/>
          <p:nvPr/>
        </p:nvSpPr>
        <p:spPr>
          <a:xfrm>
            <a:off x="3612703" y="4167646"/>
            <a:ext cx="4861443" cy="1754326"/>
          </a:xfrm>
          <a:prstGeom prst="rect">
            <a:avLst/>
          </a:prstGeom>
          <a:noFill/>
        </p:spPr>
        <p:txBody>
          <a:bodyPr wrap="square" rtlCol="0">
            <a:spAutoFit/>
          </a:bodyPr>
          <a:lstStyle/>
          <a:p>
            <a:r>
              <a:rPr lang="en-US" sz="3600" b="1" dirty="0" smtClean="0">
                <a:solidFill>
                  <a:schemeClr val="bg1"/>
                </a:solidFill>
                <a:latin typeface="Arial" panose="020B0604020202020204" pitchFamily="34" charset="0"/>
                <a:cs typeface="Arial" panose="020B0604020202020204" pitchFamily="34" charset="0"/>
              </a:rPr>
              <a:t>“SCHEV Students” in Quotes Yielded 83 Results</a:t>
            </a:r>
            <a:endParaRPr lang="en-US" sz="3600" b="1" dirty="0">
              <a:solidFill>
                <a:schemeClr val="bg1"/>
              </a:solidFill>
              <a:latin typeface="Arial" panose="020B0604020202020204" pitchFamily="34" charset="0"/>
              <a:cs typeface="Arial" panose="020B0604020202020204" pitchFamily="34" charset="0"/>
            </a:endParaRPr>
          </a:p>
        </p:txBody>
      </p:sp>
      <p:sp>
        <p:nvSpPr>
          <p:cNvPr id="4" name="AutoShape 6" descr="Image result for peculiar"/>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8" descr="Image result for peculiar"/>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6" name="Picture 2" descr="http://www.dvsv3.com/wp-content/uploads/SCHEV.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05568" y="3972321"/>
            <a:ext cx="2256191" cy="214497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13nshediversitysummit.eventzilla.net/files/temp/133449/documentsSummit_Website_/NSHE_Logo.jp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1105568" y="1534733"/>
            <a:ext cx="2256191" cy="22742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215398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LV RESTART2.png"/>
          <p:cNvPicPr>
            <a:picLocks noChangeAspect="1"/>
          </p:cNvPicPr>
          <p:nvPr/>
        </p:nvPicPr>
        <p:blipFill rotWithShape="1">
          <a:blip r:embed="rId2" cstate="email">
            <a:alphaModFix amt="61000"/>
            <a:extLst>
              <a:ext uri="{BEBA8EAE-BF5A-486C-A8C5-ECC9F3942E4B}">
                <a14:imgProps xmlns:a14="http://schemas.microsoft.com/office/drawing/2010/main">
                  <a14:imgLayer r:embed="rId3">
                    <a14:imgEffect>
                      <a14:colorTemperature colorTemp="1500"/>
                    </a14:imgEffect>
                    <a14:imgEffect>
                      <a14:saturation sat="0"/>
                    </a14:imgEffect>
                    <a14:imgEffect>
                      <a14:brightnessContrast bright="70000" contrast="20000"/>
                    </a14:imgEffect>
                  </a14:imgLayer>
                </a14:imgProps>
              </a:ext>
              <a:ext uri="{28A0092B-C50C-407E-A947-70E740481C1C}">
                <a14:useLocalDpi xmlns:a14="http://schemas.microsoft.com/office/drawing/2010/main" val="0"/>
              </a:ext>
            </a:extLst>
          </a:blip>
          <a:srcRect r="28610"/>
          <a:stretch/>
        </p:blipFill>
        <p:spPr>
          <a:xfrm>
            <a:off x="151239" y="284775"/>
            <a:ext cx="6337981" cy="1698850"/>
          </a:xfrm>
          <a:prstGeom prst="rect">
            <a:avLst/>
          </a:prstGeom>
        </p:spPr>
      </p:pic>
      <p:sp>
        <p:nvSpPr>
          <p:cNvPr id="3" name="Subtitle 2"/>
          <p:cNvSpPr>
            <a:spLocks noGrp="1"/>
          </p:cNvSpPr>
          <p:nvPr>
            <p:ph type="subTitle" idx="1"/>
          </p:nvPr>
        </p:nvSpPr>
        <p:spPr>
          <a:xfrm>
            <a:off x="229596" y="315751"/>
            <a:ext cx="8808078" cy="676057"/>
          </a:xfrm>
        </p:spPr>
        <p:txBody>
          <a:bodyPr>
            <a:noAutofit/>
          </a:bodyPr>
          <a:lstStyle/>
          <a:p>
            <a:pPr>
              <a:buSzPct val="70000"/>
            </a:pPr>
            <a:r>
              <a:rPr lang="en-US" sz="3600" b="1" dirty="0" smtClean="0">
                <a:solidFill>
                  <a:schemeClr val="bg1"/>
                </a:solidFill>
                <a:latin typeface="Arial"/>
                <a:cs typeface="Arial"/>
              </a:rPr>
              <a:t>So I Got to Thinking…</a:t>
            </a:r>
            <a:endParaRPr lang="en-US" sz="3600" b="1" dirty="0">
              <a:solidFill>
                <a:schemeClr val="bg1"/>
              </a:solidFill>
              <a:latin typeface="Arial"/>
              <a:cs typeface="Arial"/>
            </a:endParaRPr>
          </a:p>
        </p:txBody>
      </p:sp>
      <p:sp>
        <p:nvSpPr>
          <p:cNvPr id="14" name="TextBox 13"/>
          <p:cNvSpPr txBox="1"/>
          <p:nvPr/>
        </p:nvSpPr>
        <p:spPr>
          <a:xfrm>
            <a:off x="579474" y="1259827"/>
            <a:ext cx="8149856" cy="5693866"/>
          </a:xfrm>
          <a:prstGeom prst="rect">
            <a:avLst/>
          </a:prstGeom>
          <a:noFill/>
        </p:spPr>
        <p:txBody>
          <a:bodyPr wrap="square" rtlCol="0">
            <a:spAutoFit/>
          </a:bodyPr>
          <a:lstStyle/>
          <a:p>
            <a:endParaRPr lang="en-US" sz="2600" b="1" dirty="0" smtClean="0">
              <a:solidFill>
                <a:schemeClr val="bg1"/>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q"/>
            </a:pPr>
            <a:r>
              <a:rPr lang="en-US" sz="2600" b="1" dirty="0" smtClean="0">
                <a:solidFill>
                  <a:schemeClr val="bg1"/>
                </a:solidFill>
                <a:latin typeface="Arial" panose="020B0604020202020204" pitchFamily="34" charset="0"/>
                <a:cs typeface="Arial" panose="020B0604020202020204" pitchFamily="34" charset="0"/>
              </a:rPr>
              <a:t>Right Now, Nevada Has NSHE Students, NSHE Researchers, NSHE Faculty, NSHE Grants </a:t>
            </a:r>
          </a:p>
          <a:p>
            <a:pPr marL="342900" indent="-342900">
              <a:buFont typeface="Wingdings" panose="05000000000000000000" pitchFamily="2" charset="2"/>
              <a:buChar char="q"/>
            </a:pPr>
            <a:endParaRPr lang="en-US" sz="2600" b="1" dirty="0">
              <a:solidFill>
                <a:schemeClr val="bg1"/>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q"/>
            </a:pPr>
            <a:r>
              <a:rPr lang="en-US" sz="2600" b="1" dirty="0" smtClean="0">
                <a:solidFill>
                  <a:schemeClr val="bg1"/>
                </a:solidFill>
                <a:latin typeface="Arial" panose="020B0604020202020204" pitchFamily="34" charset="0"/>
                <a:cs typeface="Arial" panose="020B0604020202020204" pitchFamily="34" charset="0"/>
              </a:rPr>
              <a:t>What Other NSHE Branded Assets are Missing?</a:t>
            </a:r>
          </a:p>
          <a:p>
            <a:pPr marL="342900" indent="-342900">
              <a:buFont typeface="Wingdings" panose="05000000000000000000" pitchFamily="2" charset="2"/>
              <a:buChar char="q"/>
            </a:pPr>
            <a:endParaRPr lang="en-US" sz="2600" b="1" dirty="0">
              <a:solidFill>
                <a:schemeClr val="bg1"/>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q"/>
            </a:pPr>
            <a:r>
              <a:rPr lang="en-US" sz="2600" b="1" dirty="0" smtClean="0">
                <a:solidFill>
                  <a:schemeClr val="bg1"/>
                </a:solidFill>
                <a:latin typeface="Arial" panose="020B0604020202020204" pitchFamily="34" charset="0"/>
                <a:cs typeface="Arial" panose="020B0604020202020204" pitchFamily="34" charset="0"/>
              </a:rPr>
              <a:t>If, We Are a Single Entity—And NSHE is Talking Single Student Applications, Consolidated Police Departments, and Other Functions</a:t>
            </a:r>
          </a:p>
          <a:p>
            <a:endParaRPr lang="en-US" sz="2600" b="1" dirty="0">
              <a:solidFill>
                <a:schemeClr val="bg1"/>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q"/>
            </a:pPr>
            <a:r>
              <a:rPr lang="en-US" sz="2600" b="1" dirty="0" smtClean="0">
                <a:solidFill>
                  <a:schemeClr val="bg1"/>
                </a:solidFill>
                <a:latin typeface="Arial" panose="020B0604020202020204" pitchFamily="34" charset="0"/>
                <a:cs typeface="Arial" panose="020B0604020202020204" pitchFamily="34" charset="0"/>
              </a:rPr>
              <a:t>Plus the NSHE System Office Has a State Appropriation That Exceeds 4 of its 8 Branches</a:t>
            </a:r>
            <a:endParaRPr lang="en-US" sz="2600" b="1" dirty="0">
              <a:solidFill>
                <a:schemeClr val="bg1"/>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q"/>
            </a:pPr>
            <a:endParaRPr lang="en-US" sz="2600" b="1" dirty="0" smtClean="0">
              <a:solidFill>
                <a:schemeClr val="bg1"/>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q"/>
            </a:pPr>
            <a:endParaRPr lang="en-US" sz="26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7115522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LV RESTART2.png"/>
          <p:cNvPicPr>
            <a:picLocks noChangeAspect="1"/>
          </p:cNvPicPr>
          <p:nvPr/>
        </p:nvPicPr>
        <p:blipFill rotWithShape="1">
          <a:blip r:embed="rId2" cstate="email">
            <a:alphaModFix amt="61000"/>
            <a:extLst>
              <a:ext uri="{BEBA8EAE-BF5A-486C-A8C5-ECC9F3942E4B}">
                <a14:imgProps xmlns:a14="http://schemas.microsoft.com/office/drawing/2010/main">
                  <a14:imgLayer r:embed="rId3">
                    <a14:imgEffect>
                      <a14:colorTemperature colorTemp="1500"/>
                    </a14:imgEffect>
                    <a14:imgEffect>
                      <a14:saturation sat="0"/>
                    </a14:imgEffect>
                    <a14:imgEffect>
                      <a14:brightnessContrast bright="70000" contrast="20000"/>
                    </a14:imgEffect>
                  </a14:imgLayer>
                </a14:imgProps>
              </a:ext>
              <a:ext uri="{28A0092B-C50C-407E-A947-70E740481C1C}">
                <a14:useLocalDpi xmlns:a14="http://schemas.microsoft.com/office/drawing/2010/main" val="0"/>
              </a:ext>
            </a:extLst>
          </a:blip>
          <a:srcRect r="28610"/>
          <a:stretch/>
        </p:blipFill>
        <p:spPr>
          <a:xfrm>
            <a:off x="151239" y="284775"/>
            <a:ext cx="6337981" cy="1698850"/>
          </a:xfrm>
          <a:prstGeom prst="rect">
            <a:avLst/>
          </a:prstGeom>
        </p:spPr>
      </p:pic>
      <p:sp>
        <p:nvSpPr>
          <p:cNvPr id="3" name="Subtitle 2"/>
          <p:cNvSpPr>
            <a:spLocks noGrp="1"/>
          </p:cNvSpPr>
          <p:nvPr>
            <p:ph type="subTitle" idx="1"/>
          </p:nvPr>
        </p:nvSpPr>
        <p:spPr>
          <a:xfrm>
            <a:off x="229596" y="315751"/>
            <a:ext cx="8659223" cy="676057"/>
          </a:xfrm>
        </p:spPr>
        <p:txBody>
          <a:bodyPr>
            <a:noAutofit/>
          </a:bodyPr>
          <a:lstStyle/>
          <a:p>
            <a:pPr>
              <a:buSzPct val="70000"/>
            </a:pPr>
            <a:r>
              <a:rPr lang="en-US" sz="3600" b="1" dirty="0" smtClean="0">
                <a:solidFill>
                  <a:schemeClr val="bg1"/>
                </a:solidFill>
                <a:latin typeface="Arial"/>
                <a:cs typeface="Arial"/>
              </a:rPr>
              <a:t>The Next Logical Step is NSHE Sports! </a:t>
            </a:r>
            <a:endParaRPr lang="en-US" sz="3600" b="1" dirty="0">
              <a:solidFill>
                <a:schemeClr val="bg1"/>
              </a:solidFill>
              <a:latin typeface="Arial"/>
              <a:cs typeface="Arial"/>
            </a:endParaRPr>
          </a:p>
        </p:txBody>
      </p:sp>
      <p:sp>
        <p:nvSpPr>
          <p:cNvPr id="5" name="AutoShape 2" descr="Displaying fightin bureaucrats of nshe.p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051" name="Picture 3" descr="C:\Users\langr4\AppData\Local\Temp\fightin bureaucrats of nshe.pn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981399" y="1286541"/>
            <a:ext cx="7149298" cy="5188687"/>
          </a:xfrm>
          <a:prstGeom prst="rect">
            <a:avLst/>
          </a:prstGeom>
          <a:solidFill>
            <a:schemeClr val="bg1"/>
          </a:solidFill>
        </p:spPr>
      </p:pic>
    </p:spTree>
    <p:extLst>
      <p:ext uri="{BB962C8B-B14F-4D97-AF65-F5344CB8AC3E}">
        <p14:creationId xmlns:p14="http://schemas.microsoft.com/office/powerpoint/2010/main" val="343104592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LV RESTART2.png"/>
          <p:cNvPicPr>
            <a:picLocks noChangeAspect="1"/>
          </p:cNvPicPr>
          <p:nvPr/>
        </p:nvPicPr>
        <p:blipFill rotWithShape="1">
          <a:blip r:embed="rId2" cstate="email">
            <a:alphaModFix amt="61000"/>
            <a:extLst>
              <a:ext uri="{BEBA8EAE-BF5A-486C-A8C5-ECC9F3942E4B}">
                <a14:imgProps xmlns:a14="http://schemas.microsoft.com/office/drawing/2010/main">
                  <a14:imgLayer r:embed="rId3">
                    <a14:imgEffect>
                      <a14:colorTemperature colorTemp="1500"/>
                    </a14:imgEffect>
                    <a14:imgEffect>
                      <a14:saturation sat="0"/>
                    </a14:imgEffect>
                    <a14:imgEffect>
                      <a14:brightnessContrast bright="70000" contrast="20000"/>
                    </a14:imgEffect>
                  </a14:imgLayer>
                </a14:imgProps>
              </a:ext>
              <a:ext uri="{28A0092B-C50C-407E-A947-70E740481C1C}">
                <a14:useLocalDpi xmlns:a14="http://schemas.microsoft.com/office/drawing/2010/main" val="0"/>
              </a:ext>
            </a:extLst>
          </a:blip>
          <a:srcRect r="28610"/>
          <a:stretch/>
        </p:blipFill>
        <p:spPr>
          <a:xfrm>
            <a:off x="151239" y="284775"/>
            <a:ext cx="6337981" cy="1698850"/>
          </a:xfrm>
          <a:prstGeom prst="rect">
            <a:avLst/>
          </a:prstGeom>
        </p:spPr>
      </p:pic>
      <p:sp>
        <p:nvSpPr>
          <p:cNvPr id="3" name="Subtitle 2"/>
          <p:cNvSpPr>
            <a:spLocks noGrp="1"/>
          </p:cNvSpPr>
          <p:nvPr>
            <p:ph type="subTitle" idx="1"/>
          </p:nvPr>
        </p:nvSpPr>
        <p:spPr>
          <a:xfrm>
            <a:off x="229596" y="315751"/>
            <a:ext cx="8808078" cy="676057"/>
          </a:xfrm>
        </p:spPr>
        <p:txBody>
          <a:bodyPr>
            <a:noAutofit/>
          </a:bodyPr>
          <a:lstStyle/>
          <a:p>
            <a:pPr>
              <a:buSzPct val="70000"/>
            </a:pPr>
            <a:r>
              <a:rPr lang="en-US" sz="3600" b="1" dirty="0" smtClean="0">
                <a:solidFill>
                  <a:schemeClr val="bg1"/>
                </a:solidFill>
                <a:latin typeface="Arial"/>
                <a:cs typeface="Arial"/>
              </a:rPr>
              <a:t>Yes, The </a:t>
            </a:r>
            <a:r>
              <a:rPr lang="en-US" sz="3600" b="1" dirty="0" err="1" smtClean="0">
                <a:solidFill>
                  <a:schemeClr val="bg1"/>
                </a:solidFill>
                <a:latin typeface="Arial"/>
                <a:cs typeface="Arial"/>
              </a:rPr>
              <a:t>Fightin</a:t>
            </a:r>
            <a:r>
              <a:rPr lang="en-US" sz="3600" b="1" dirty="0" smtClean="0">
                <a:solidFill>
                  <a:schemeClr val="bg1"/>
                </a:solidFill>
                <a:latin typeface="Arial"/>
                <a:cs typeface="Arial"/>
              </a:rPr>
              <a:t>’ Bureaucrats!  </a:t>
            </a:r>
            <a:endParaRPr lang="en-US" sz="3600" b="1" dirty="0">
              <a:solidFill>
                <a:schemeClr val="bg1"/>
              </a:solidFill>
              <a:latin typeface="Arial"/>
              <a:cs typeface="Arial"/>
            </a:endParaRPr>
          </a:p>
        </p:txBody>
      </p:sp>
      <p:sp>
        <p:nvSpPr>
          <p:cNvPr id="14" name="TextBox 13"/>
          <p:cNvSpPr txBox="1"/>
          <p:nvPr/>
        </p:nvSpPr>
        <p:spPr>
          <a:xfrm>
            <a:off x="579474" y="1655156"/>
            <a:ext cx="8330610" cy="4893647"/>
          </a:xfrm>
          <a:prstGeom prst="rect">
            <a:avLst/>
          </a:prstGeom>
          <a:noFill/>
        </p:spPr>
        <p:txBody>
          <a:bodyPr wrap="square" rtlCol="0">
            <a:spAutoFit/>
          </a:bodyPr>
          <a:lstStyle/>
          <a:p>
            <a:pPr marL="342900" indent="-342900">
              <a:buFont typeface="Wingdings" panose="05000000000000000000" pitchFamily="2" charset="2"/>
              <a:buChar char="q"/>
            </a:pPr>
            <a:r>
              <a:rPr lang="en-US" sz="2600" b="1" dirty="0" smtClean="0">
                <a:solidFill>
                  <a:schemeClr val="bg1"/>
                </a:solidFill>
                <a:latin typeface="Arial" panose="020B0604020202020204" pitchFamily="34" charset="0"/>
                <a:cs typeface="Arial" panose="020B0604020202020204" pitchFamily="34" charset="0"/>
              </a:rPr>
              <a:t>The </a:t>
            </a:r>
            <a:r>
              <a:rPr lang="en-US" sz="2600" b="1" dirty="0" err="1" smtClean="0">
                <a:solidFill>
                  <a:schemeClr val="bg1"/>
                </a:solidFill>
                <a:latin typeface="Arial" panose="020B0604020202020204" pitchFamily="34" charset="0"/>
                <a:cs typeface="Arial" panose="020B0604020202020204" pitchFamily="34" charset="0"/>
              </a:rPr>
              <a:t>Fightins</a:t>
            </a:r>
            <a:r>
              <a:rPr lang="en-US" sz="2600" b="1" dirty="0" smtClean="0">
                <a:solidFill>
                  <a:schemeClr val="bg1"/>
                </a:solidFill>
                <a:latin typeface="Arial" panose="020B0604020202020204" pitchFamily="34" charset="0"/>
                <a:cs typeface="Arial" panose="020B0604020202020204" pitchFamily="34" charset="0"/>
              </a:rPr>
              <a:t> Can’t Audible, But They Can Audit Their Way Down Any Opponents Hallway</a:t>
            </a:r>
          </a:p>
          <a:p>
            <a:endParaRPr lang="en-US" sz="2600" b="1" dirty="0">
              <a:solidFill>
                <a:schemeClr val="bg1"/>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q"/>
            </a:pPr>
            <a:r>
              <a:rPr lang="en-US" sz="2600" b="1" dirty="0" smtClean="0">
                <a:solidFill>
                  <a:schemeClr val="bg1"/>
                </a:solidFill>
                <a:latin typeface="Arial" panose="020B0604020202020204" pitchFamily="34" charset="0"/>
                <a:cs typeface="Arial" panose="020B0604020202020204" pitchFamily="34" charset="0"/>
              </a:rPr>
              <a:t>The </a:t>
            </a:r>
            <a:r>
              <a:rPr lang="en-US" sz="2600" b="1" dirty="0" err="1" smtClean="0">
                <a:solidFill>
                  <a:schemeClr val="bg1"/>
                </a:solidFill>
                <a:latin typeface="Arial" panose="020B0604020202020204" pitchFamily="34" charset="0"/>
                <a:cs typeface="Arial" panose="020B0604020202020204" pitchFamily="34" charset="0"/>
              </a:rPr>
              <a:t>Fightins</a:t>
            </a:r>
            <a:r>
              <a:rPr lang="en-US" sz="2600" b="1" dirty="0" smtClean="0">
                <a:solidFill>
                  <a:schemeClr val="bg1"/>
                </a:solidFill>
                <a:latin typeface="Arial" panose="020B0604020202020204" pitchFamily="34" charset="0"/>
                <a:cs typeface="Arial" panose="020B0604020202020204" pitchFamily="34" charset="0"/>
              </a:rPr>
              <a:t> Secret Weapon—Tripping Up Other Teams with Red Tape and Regulations</a:t>
            </a:r>
          </a:p>
          <a:p>
            <a:pPr marL="342900" indent="-342900">
              <a:buFont typeface="Wingdings" panose="05000000000000000000" pitchFamily="2" charset="2"/>
              <a:buChar char="q"/>
            </a:pPr>
            <a:endParaRPr lang="en-US" sz="2600" b="1" dirty="0">
              <a:solidFill>
                <a:schemeClr val="bg1"/>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q"/>
            </a:pPr>
            <a:r>
              <a:rPr lang="en-US" sz="2600" b="1" dirty="0" smtClean="0">
                <a:solidFill>
                  <a:schemeClr val="bg1"/>
                </a:solidFill>
                <a:latin typeface="Arial" panose="020B0604020202020204" pitchFamily="34" charset="0"/>
                <a:cs typeface="Arial" panose="020B0604020202020204" pitchFamily="34" charset="0"/>
              </a:rPr>
              <a:t>After All, NSHE “Owns” All the Collegiate Sports Arenas and Stadiums as a “Single Legal Entity”</a:t>
            </a:r>
          </a:p>
          <a:p>
            <a:pPr marL="342900" indent="-342900">
              <a:buFont typeface="Wingdings" panose="05000000000000000000" pitchFamily="2" charset="2"/>
              <a:buChar char="q"/>
            </a:pPr>
            <a:endParaRPr lang="en-US" sz="2600" b="1" dirty="0">
              <a:solidFill>
                <a:schemeClr val="bg1"/>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q"/>
            </a:pPr>
            <a:r>
              <a:rPr lang="en-US" sz="2600" b="1" dirty="0" smtClean="0">
                <a:solidFill>
                  <a:schemeClr val="bg1"/>
                </a:solidFill>
                <a:latin typeface="Arial" panose="020B0604020202020204" pitchFamily="34" charset="0"/>
                <a:cs typeface="Arial" panose="020B0604020202020204" pitchFamily="34" charset="0"/>
              </a:rPr>
              <a:t>Forget the Wolf Pack, Forget the </a:t>
            </a:r>
            <a:r>
              <a:rPr lang="en-US" sz="2600" b="1" dirty="0" err="1" smtClean="0">
                <a:solidFill>
                  <a:schemeClr val="bg1"/>
                </a:solidFill>
                <a:latin typeface="Arial" panose="020B0604020202020204" pitchFamily="34" charset="0"/>
                <a:cs typeface="Arial" panose="020B0604020202020204" pitchFamily="34" charset="0"/>
              </a:rPr>
              <a:t>Rebs</a:t>
            </a:r>
            <a:r>
              <a:rPr lang="en-US" sz="2600" b="1" dirty="0" smtClean="0">
                <a:solidFill>
                  <a:schemeClr val="bg1"/>
                </a:solidFill>
                <a:latin typeface="Arial" panose="020B0604020202020204" pitchFamily="34" charset="0"/>
                <a:cs typeface="Arial" panose="020B0604020202020204" pitchFamily="34" charset="0"/>
              </a:rPr>
              <a:t>, The New College Team to Fear—The </a:t>
            </a:r>
            <a:r>
              <a:rPr lang="en-US" sz="2600" b="1" dirty="0" err="1" smtClean="0">
                <a:solidFill>
                  <a:schemeClr val="bg1"/>
                </a:solidFill>
                <a:latin typeface="Arial" panose="020B0604020202020204" pitchFamily="34" charset="0"/>
                <a:cs typeface="Arial" panose="020B0604020202020204" pitchFamily="34" charset="0"/>
              </a:rPr>
              <a:t>Fightin</a:t>
            </a:r>
            <a:r>
              <a:rPr lang="en-US" sz="2600" b="1" dirty="0" smtClean="0">
                <a:solidFill>
                  <a:schemeClr val="bg1"/>
                </a:solidFill>
                <a:latin typeface="Arial" panose="020B0604020202020204" pitchFamily="34" charset="0"/>
                <a:cs typeface="Arial" panose="020B0604020202020204" pitchFamily="34" charset="0"/>
              </a:rPr>
              <a:t> </a:t>
            </a:r>
            <a:r>
              <a:rPr lang="en-US" sz="2600" b="1" dirty="0" err="1" smtClean="0">
                <a:solidFill>
                  <a:schemeClr val="bg1"/>
                </a:solidFill>
                <a:latin typeface="Arial" panose="020B0604020202020204" pitchFamily="34" charset="0"/>
                <a:cs typeface="Arial" panose="020B0604020202020204" pitchFamily="34" charset="0"/>
              </a:rPr>
              <a:t>Bureacrats</a:t>
            </a:r>
            <a:r>
              <a:rPr lang="en-US" sz="2600" b="1" dirty="0" smtClean="0">
                <a:solidFill>
                  <a:schemeClr val="bg1"/>
                </a:solidFill>
                <a:latin typeface="Arial" panose="020B0604020202020204" pitchFamily="34" charset="0"/>
                <a:cs typeface="Arial" panose="020B0604020202020204" pitchFamily="34" charset="0"/>
              </a:rPr>
              <a:t>!</a:t>
            </a:r>
          </a:p>
          <a:p>
            <a:pPr marL="342900" indent="-342900">
              <a:buFont typeface="Wingdings" panose="05000000000000000000" pitchFamily="2" charset="2"/>
              <a:buChar char="q"/>
            </a:pPr>
            <a:endParaRPr lang="en-US" sz="26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4724381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LV RESTART2.png"/>
          <p:cNvPicPr>
            <a:picLocks noChangeAspect="1"/>
          </p:cNvPicPr>
          <p:nvPr/>
        </p:nvPicPr>
        <p:blipFill rotWithShape="1">
          <a:blip r:embed="rId2" cstate="email">
            <a:alphaModFix amt="61000"/>
            <a:extLst>
              <a:ext uri="{BEBA8EAE-BF5A-486C-A8C5-ECC9F3942E4B}">
                <a14:imgProps xmlns:a14="http://schemas.microsoft.com/office/drawing/2010/main">
                  <a14:imgLayer r:embed="rId3">
                    <a14:imgEffect>
                      <a14:colorTemperature colorTemp="1500"/>
                    </a14:imgEffect>
                    <a14:imgEffect>
                      <a14:saturation sat="0"/>
                    </a14:imgEffect>
                    <a14:imgEffect>
                      <a14:brightnessContrast bright="70000" contrast="20000"/>
                    </a14:imgEffect>
                  </a14:imgLayer>
                </a14:imgProps>
              </a:ext>
              <a:ext uri="{28A0092B-C50C-407E-A947-70E740481C1C}">
                <a14:useLocalDpi xmlns:a14="http://schemas.microsoft.com/office/drawing/2010/main" val="0"/>
              </a:ext>
            </a:extLst>
          </a:blip>
          <a:srcRect r="28610"/>
          <a:stretch/>
        </p:blipFill>
        <p:spPr>
          <a:xfrm>
            <a:off x="151239" y="284775"/>
            <a:ext cx="6337981" cy="1698850"/>
          </a:xfrm>
          <a:prstGeom prst="rect">
            <a:avLst/>
          </a:prstGeom>
        </p:spPr>
      </p:pic>
      <p:sp>
        <p:nvSpPr>
          <p:cNvPr id="3" name="Subtitle 2"/>
          <p:cNvSpPr>
            <a:spLocks noGrp="1"/>
          </p:cNvSpPr>
          <p:nvPr>
            <p:ph type="subTitle" idx="1"/>
          </p:nvPr>
        </p:nvSpPr>
        <p:spPr>
          <a:xfrm>
            <a:off x="229596" y="315751"/>
            <a:ext cx="8523905" cy="676057"/>
          </a:xfrm>
        </p:spPr>
        <p:txBody>
          <a:bodyPr>
            <a:noAutofit/>
          </a:bodyPr>
          <a:lstStyle/>
          <a:p>
            <a:pPr>
              <a:buSzPct val="70000"/>
            </a:pPr>
            <a:r>
              <a:rPr lang="en-US" sz="3600" b="1" dirty="0" smtClean="0">
                <a:solidFill>
                  <a:schemeClr val="bg1"/>
                </a:solidFill>
                <a:latin typeface="Arial"/>
                <a:cs typeface="Arial"/>
              </a:rPr>
              <a:t>Final Thoughts… </a:t>
            </a:r>
            <a:endParaRPr lang="en-US" sz="3600" b="1" dirty="0">
              <a:solidFill>
                <a:schemeClr val="bg1"/>
              </a:solidFill>
              <a:latin typeface="Arial"/>
              <a:cs typeface="Arial"/>
            </a:endParaRPr>
          </a:p>
        </p:txBody>
      </p:sp>
      <p:sp>
        <p:nvSpPr>
          <p:cNvPr id="8" name="TextBox 7"/>
          <p:cNvSpPr txBox="1"/>
          <p:nvPr/>
        </p:nvSpPr>
        <p:spPr>
          <a:xfrm>
            <a:off x="3584323" y="1552667"/>
            <a:ext cx="5016360" cy="1384995"/>
          </a:xfrm>
          <a:prstGeom prst="rect">
            <a:avLst/>
          </a:prstGeom>
          <a:noFill/>
        </p:spPr>
        <p:txBody>
          <a:bodyPr wrap="square" rtlCol="0">
            <a:spAutoFit/>
          </a:bodyPr>
          <a:lstStyle/>
          <a:p>
            <a:r>
              <a:rPr lang="en-US" sz="2800" b="1" dirty="0" smtClean="0">
                <a:solidFill>
                  <a:schemeClr val="bg1"/>
                </a:solidFill>
                <a:latin typeface="Arial" panose="020B0604020202020204" pitchFamily="34" charset="0"/>
                <a:cs typeface="Arial" panose="020B0604020202020204" pitchFamily="34" charset="0"/>
              </a:rPr>
              <a:t>Reform University and College Governance—</a:t>
            </a:r>
            <a:r>
              <a:rPr lang="en-US" sz="2800" b="1" i="1" dirty="0" smtClean="0">
                <a:solidFill>
                  <a:schemeClr val="bg1"/>
                </a:solidFill>
                <a:latin typeface="Arial" panose="020B0604020202020204" pitchFamily="34" charset="0"/>
                <a:cs typeface="Arial" panose="020B0604020202020204" pitchFamily="34" charset="0"/>
              </a:rPr>
              <a:t>Real</a:t>
            </a:r>
            <a:r>
              <a:rPr lang="en-US" sz="2800" b="1" dirty="0" smtClean="0">
                <a:solidFill>
                  <a:schemeClr val="bg1"/>
                </a:solidFill>
                <a:latin typeface="Arial" panose="020B0604020202020204" pitchFamily="34" charset="0"/>
                <a:cs typeface="Arial" panose="020B0604020202020204" pitchFamily="34" charset="0"/>
              </a:rPr>
              <a:t> Community College Boards</a:t>
            </a:r>
            <a:endParaRPr lang="en-US" sz="2800" b="1" dirty="0">
              <a:solidFill>
                <a:schemeClr val="bg1"/>
              </a:solidFill>
              <a:latin typeface="Arial" panose="020B0604020202020204" pitchFamily="34" charset="0"/>
              <a:cs typeface="Arial" panose="020B0604020202020204" pitchFamily="34" charset="0"/>
            </a:endParaRPr>
          </a:p>
        </p:txBody>
      </p:sp>
      <p:sp>
        <p:nvSpPr>
          <p:cNvPr id="11" name="TextBox 10"/>
          <p:cNvSpPr txBox="1"/>
          <p:nvPr/>
        </p:nvSpPr>
        <p:spPr>
          <a:xfrm>
            <a:off x="3585474" y="3146750"/>
            <a:ext cx="5016360" cy="1384995"/>
          </a:xfrm>
          <a:prstGeom prst="rect">
            <a:avLst/>
          </a:prstGeom>
          <a:noFill/>
        </p:spPr>
        <p:txBody>
          <a:bodyPr wrap="square" rtlCol="0">
            <a:spAutoFit/>
          </a:bodyPr>
          <a:lstStyle/>
          <a:p>
            <a:r>
              <a:rPr lang="en-US" sz="2800" b="1" dirty="0" smtClean="0">
                <a:solidFill>
                  <a:schemeClr val="bg1"/>
                </a:solidFill>
                <a:latin typeface="Arial" panose="020B0604020202020204" pitchFamily="34" charset="0"/>
                <a:cs typeface="Arial" panose="020B0604020202020204" pitchFamily="34" charset="0"/>
              </a:rPr>
              <a:t>Form Senate and Assembly Higher Education/Economic Development Committees</a:t>
            </a:r>
            <a:endParaRPr lang="en-US" sz="2800" b="1" dirty="0">
              <a:solidFill>
                <a:schemeClr val="bg1"/>
              </a:solidFill>
              <a:latin typeface="Arial" panose="020B0604020202020204" pitchFamily="34" charset="0"/>
              <a:cs typeface="Arial" panose="020B0604020202020204" pitchFamily="34" charset="0"/>
            </a:endParaRPr>
          </a:p>
        </p:txBody>
      </p:sp>
      <p:pic>
        <p:nvPicPr>
          <p:cNvPr id="3074" name="Picture 2" descr="http://repro.unlv.edu/images/memo_logo.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041316" y="1648361"/>
            <a:ext cx="2091272" cy="1711042"/>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s://nsc.mywconline.com/img/logo.gif"/>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1080754" y="4444407"/>
            <a:ext cx="2012396" cy="1679944"/>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3587776" y="4854268"/>
            <a:ext cx="5303344" cy="1384995"/>
          </a:xfrm>
          <a:prstGeom prst="rect">
            <a:avLst/>
          </a:prstGeom>
          <a:noFill/>
        </p:spPr>
        <p:txBody>
          <a:bodyPr wrap="square" rtlCol="0">
            <a:spAutoFit/>
          </a:bodyPr>
          <a:lstStyle/>
          <a:p>
            <a:r>
              <a:rPr lang="en-US" sz="2800" b="1" dirty="0" smtClean="0">
                <a:solidFill>
                  <a:schemeClr val="bg1"/>
                </a:solidFill>
                <a:latin typeface="Arial" panose="020B0604020202020204" pitchFamily="34" charset="0"/>
                <a:cs typeface="Arial" panose="020B0604020202020204" pitchFamily="34" charset="0"/>
              </a:rPr>
              <a:t>Note—These Changes Cost the State Zero And Higher Ed in Most Places Runs This Way</a:t>
            </a:r>
            <a:endParaRPr lang="en-US" sz="2800" b="1" dirty="0">
              <a:solidFill>
                <a:schemeClr val="bg1"/>
              </a:solidFill>
              <a:latin typeface="Arial" panose="020B0604020202020204" pitchFamily="34" charset="0"/>
              <a:cs typeface="Arial" panose="020B0604020202020204" pitchFamily="34" charset="0"/>
            </a:endParaRPr>
          </a:p>
        </p:txBody>
      </p:sp>
      <p:pic>
        <p:nvPicPr>
          <p:cNvPr id="2050" name="Picture 2" descr="http://wolfweb.unr.edu/homepage/emmas/images/titlelogo.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62432" y="3530849"/>
            <a:ext cx="2041977" cy="7292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719437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LV RESTART2.png"/>
          <p:cNvPicPr>
            <a:picLocks noChangeAspect="1"/>
          </p:cNvPicPr>
          <p:nvPr/>
        </p:nvPicPr>
        <p:blipFill rotWithShape="1">
          <a:blip r:embed="rId2" cstate="email">
            <a:alphaModFix amt="61000"/>
            <a:extLst>
              <a:ext uri="{BEBA8EAE-BF5A-486C-A8C5-ECC9F3942E4B}">
                <a14:imgProps xmlns:a14="http://schemas.microsoft.com/office/drawing/2010/main">
                  <a14:imgLayer r:embed="rId3">
                    <a14:imgEffect>
                      <a14:colorTemperature colorTemp="1500"/>
                    </a14:imgEffect>
                    <a14:imgEffect>
                      <a14:saturation sat="0"/>
                    </a14:imgEffect>
                    <a14:imgEffect>
                      <a14:brightnessContrast bright="70000" contrast="20000"/>
                    </a14:imgEffect>
                  </a14:imgLayer>
                </a14:imgProps>
              </a:ext>
              <a:ext uri="{28A0092B-C50C-407E-A947-70E740481C1C}">
                <a14:useLocalDpi xmlns:a14="http://schemas.microsoft.com/office/drawing/2010/main" val="0"/>
              </a:ext>
            </a:extLst>
          </a:blip>
          <a:srcRect r="28610"/>
          <a:stretch/>
        </p:blipFill>
        <p:spPr>
          <a:xfrm>
            <a:off x="151239" y="284775"/>
            <a:ext cx="6337981" cy="1698850"/>
          </a:xfrm>
          <a:prstGeom prst="rect">
            <a:avLst/>
          </a:prstGeom>
        </p:spPr>
      </p:pic>
      <p:sp>
        <p:nvSpPr>
          <p:cNvPr id="3" name="Subtitle 2"/>
          <p:cNvSpPr>
            <a:spLocks noGrp="1"/>
          </p:cNvSpPr>
          <p:nvPr>
            <p:ph type="subTitle" idx="1"/>
          </p:nvPr>
        </p:nvSpPr>
        <p:spPr>
          <a:xfrm>
            <a:off x="229596" y="315751"/>
            <a:ext cx="8523905" cy="676057"/>
          </a:xfrm>
        </p:spPr>
        <p:txBody>
          <a:bodyPr>
            <a:noAutofit/>
          </a:bodyPr>
          <a:lstStyle/>
          <a:p>
            <a:pPr>
              <a:buSzPct val="70000"/>
            </a:pPr>
            <a:r>
              <a:rPr lang="en-US" sz="3600" b="1" dirty="0" smtClean="0">
                <a:solidFill>
                  <a:schemeClr val="bg1"/>
                </a:solidFill>
                <a:latin typeface="Arial"/>
                <a:cs typeface="Arial"/>
              </a:rPr>
              <a:t>CC-Led Economic Development </a:t>
            </a:r>
            <a:endParaRPr lang="en-US" sz="3600" b="1" dirty="0">
              <a:solidFill>
                <a:schemeClr val="bg1"/>
              </a:solidFill>
              <a:latin typeface="Arial"/>
              <a:cs typeface="Arial"/>
            </a:endParaRPr>
          </a:p>
        </p:txBody>
      </p:sp>
      <p:sp>
        <p:nvSpPr>
          <p:cNvPr id="2" name="TextBox 1"/>
          <p:cNvSpPr txBox="1"/>
          <p:nvPr/>
        </p:nvSpPr>
        <p:spPr>
          <a:xfrm>
            <a:off x="3735523" y="1627094"/>
            <a:ext cx="4855583" cy="1384995"/>
          </a:xfrm>
          <a:prstGeom prst="rect">
            <a:avLst/>
          </a:prstGeom>
          <a:noFill/>
        </p:spPr>
        <p:txBody>
          <a:bodyPr wrap="square" rtlCol="0">
            <a:spAutoFit/>
          </a:bodyPr>
          <a:lstStyle/>
          <a:p>
            <a:r>
              <a:rPr lang="en-US" sz="2800" b="1" dirty="0" smtClean="0">
                <a:solidFill>
                  <a:schemeClr val="bg1"/>
                </a:solidFill>
                <a:latin typeface="Arial" panose="020B0604020202020204" pitchFamily="34" charset="0"/>
                <a:cs typeface="Arial" panose="020B0604020202020204" pitchFamily="34" charset="0"/>
              </a:rPr>
              <a:t>Community Colleges Need More Secure Funding and Access to New Revenue</a:t>
            </a:r>
            <a:endParaRPr lang="en-US" sz="2800" b="1" dirty="0">
              <a:solidFill>
                <a:schemeClr val="bg1"/>
              </a:solidFill>
              <a:latin typeface="Arial" panose="020B0604020202020204" pitchFamily="34" charset="0"/>
              <a:cs typeface="Arial" panose="020B0604020202020204" pitchFamily="34" charset="0"/>
            </a:endParaRPr>
          </a:p>
        </p:txBody>
      </p:sp>
      <p:sp>
        <p:nvSpPr>
          <p:cNvPr id="8" name="TextBox 7"/>
          <p:cNvSpPr txBox="1"/>
          <p:nvPr/>
        </p:nvSpPr>
        <p:spPr>
          <a:xfrm>
            <a:off x="3749981" y="3274203"/>
            <a:ext cx="5016360" cy="1384995"/>
          </a:xfrm>
          <a:prstGeom prst="rect">
            <a:avLst/>
          </a:prstGeom>
          <a:noFill/>
        </p:spPr>
        <p:txBody>
          <a:bodyPr wrap="square" rtlCol="0">
            <a:spAutoFit/>
          </a:bodyPr>
          <a:lstStyle/>
          <a:p>
            <a:r>
              <a:rPr lang="en-US" sz="2800" b="1" dirty="0" smtClean="0">
                <a:solidFill>
                  <a:schemeClr val="bg1"/>
                </a:solidFill>
                <a:latin typeface="Arial" panose="020B0604020202020204" pitchFamily="34" charset="0"/>
                <a:cs typeface="Arial" panose="020B0604020202020204" pitchFamily="34" charset="0"/>
              </a:rPr>
              <a:t>And Need a Volunteer Army of Industry/Civic Leaders on Real CC </a:t>
            </a:r>
            <a:r>
              <a:rPr lang="en-US" sz="2800" b="1" i="1" dirty="0" smtClean="0">
                <a:solidFill>
                  <a:schemeClr val="bg1"/>
                </a:solidFill>
                <a:latin typeface="Arial" panose="020B0604020202020204" pitchFamily="34" charset="0"/>
                <a:cs typeface="Arial" panose="020B0604020202020204" pitchFamily="34" charset="0"/>
              </a:rPr>
              <a:t>Governing</a:t>
            </a:r>
            <a:r>
              <a:rPr lang="en-US" sz="2800" b="1" dirty="0" smtClean="0">
                <a:solidFill>
                  <a:schemeClr val="bg1"/>
                </a:solidFill>
                <a:latin typeface="Arial" panose="020B0604020202020204" pitchFamily="34" charset="0"/>
                <a:cs typeface="Arial" panose="020B0604020202020204" pitchFamily="34" charset="0"/>
              </a:rPr>
              <a:t> Boards</a:t>
            </a:r>
            <a:endParaRPr lang="en-US" sz="2800" b="1" dirty="0">
              <a:solidFill>
                <a:schemeClr val="bg1"/>
              </a:solidFill>
              <a:latin typeface="Arial" panose="020B0604020202020204" pitchFamily="34" charset="0"/>
              <a:cs typeface="Arial" panose="020B0604020202020204" pitchFamily="34" charset="0"/>
            </a:endParaRPr>
          </a:p>
        </p:txBody>
      </p:sp>
      <p:sp>
        <p:nvSpPr>
          <p:cNvPr id="11" name="TextBox 10"/>
          <p:cNvSpPr txBox="1"/>
          <p:nvPr/>
        </p:nvSpPr>
        <p:spPr>
          <a:xfrm>
            <a:off x="3760613" y="4887118"/>
            <a:ext cx="5016360" cy="1384995"/>
          </a:xfrm>
          <a:prstGeom prst="rect">
            <a:avLst/>
          </a:prstGeom>
          <a:noFill/>
        </p:spPr>
        <p:txBody>
          <a:bodyPr wrap="square" rtlCol="0">
            <a:spAutoFit/>
          </a:bodyPr>
          <a:lstStyle/>
          <a:p>
            <a:r>
              <a:rPr lang="en-US" sz="2800" b="1" dirty="0" smtClean="0">
                <a:solidFill>
                  <a:schemeClr val="bg1"/>
                </a:solidFill>
                <a:latin typeface="Arial" panose="020B0604020202020204" pitchFamily="34" charset="0"/>
                <a:cs typeface="Arial" panose="020B0604020202020204" pitchFamily="34" charset="0"/>
              </a:rPr>
              <a:t>CC Workforce Development May Take Priority Over Other Higher Ed Investment</a:t>
            </a:r>
            <a:endParaRPr lang="en-US" sz="2800" b="1" dirty="0">
              <a:solidFill>
                <a:schemeClr val="bg1"/>
              </a:solidFill>
              <a:latin typeface="Arial" panose="020B0604020202020204" pitchFamily="34" charset="0"/>
              <a:cs typeface="Arial" panose="020B0604020202020204" pitchFamily="34" charset="0"/>
            </a:endParaRPr>
          </a:p>
        </p:txBody>
      </p:sp>
      <p:pic>
        <p:nvPicPr>
          <p:cNvPr id="3076" name="Picture 4" descr="http://www.csn.edu/images/csn/csnlogo.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8882" y="1727148"/>
            <a:ext cx="2436246" cy="1035406"/>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Image result for truckee meadows community college"/>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803373" y="2849574"/>
            <a:ext cx="2411755" cy="593663"/>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http://www.wnc.edu/files/reports/marketing/logo-stacked.jpg"/>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798834" y="3521132"/>
            <a:ext cx="2411754" cy="1090532"/>
          </a:xfrm>
          <a:prstGeom prst="rect">
            <a:avLst/>
          </a:prstGeom>
          <a:noFill/>
          <a:extLst>
            <a:ext uri="{909E8E84-426E-40DD-AFC4-6F175D3DCCD1}">
              <a14:hiddenFill xmlns:a14="http://schemas.microsoft.com/office/drawing/2010/main">
                <a:solidFill>
                  <a:srgbClr val="FFFFFF"/>
                </a:solidFill>
              </a14:hiddenFill>
            </a:ext>
          </a:extLst>
        </p:spPr>
      </p:pic>
      <p:pic>
        <p:nvPicPr>
          <p:cNvPr id="7176" name="Picture 8" descr="https://www.higheredjobs.com/images/AccountImages/6388_1.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98834" y="4689386"/>
            <a:ext cx="2416294" cy="14562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491754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LV RESTART2.png"/>
          <p:cNvPicPr>
            <a:picLocks noChangeAspect="1"/>
          </p:cNvPicPr>
          <p:nvPr/>
        </p:nvPicPr>
        <p:blipFill rotWithShape="1">
          <a:blip r:embed="rId2" cstate="email">
            <a:alphaModFix amt="61000"/>
            <a:extLst>
              <a:ext uri="{BEBA8EAE-BF5A-486C-A8C5-ECC9F3942E4B}">
                <a14:imgProps xmlns:a14="http://schemas.microsoft.com/office/drawing/2010/main">
                  <a14:imgLayer r:embed="rId3">
                    <a14:imgEffect>
                      <a14:colorTemperature colorTemp="1500"/>
                    </a14:imgEffect>
                    <a14:imgEffect>
                      <a14:saturation sat="0"/>
                    </a14:imgEffect>
                    <a14:imgEffect>
                      <a14:brightnessContrast bright="70000" contrast="20000"/>
                    </a14:imgEffect>
                  </a14:imgLayer>
                </a14:imgProps>
              </a:ext>
              <a:ext uri="{28A0092B-C50C-407E-A947-70E740481C1C}">
                <a14:useLocalDpi xmlns:a14="http://schemas.microsoft.com/office/drawing/2010/main" val="0"/>
              </a:ext>
            </a:extLst>
          </a:blip>
          <a:srcRect r="28610"/>
          <a:stretch/>
        </p:blipFill>
        <p:spPr>
          <a:xfrm>
            <a:off x="151239" y="284775"/>
            <a:ext cx="6337981" cy="1698850"/>
          </a:xfrm>
          <a:prstGeom prst="rect">
            <a:avLst/>
          </a:prstGeom>
        </p:spPr>
      </p:pic>
      <p:sp>
        <p:nvSpPr>
          <p:cNvPr id="3" name="Subtitle 2"/>
          <p:cNvSpPr>
            <a:spLocks noGrp="1"/>
          </p:cNvSpPr>
          <p:nvPr>
            <p:ph type="subTitle" idx="1"/>
          </p:nvPr>
        </p:nvSpPr>
        <p:spPr>
          <a:xfrm>
            <a:off x="229596" y="315751"/>
            <a:ext cx="8914404" cy="676057"/>
          </a:xfrm>
        </p:spPr>
        <p:txBody>
          <a:bodyPr>
            <a:noAutofit/>
          </a:bodyPr>
          <a:lstStyle/>
          <a:p>
            <a:pPr>
              <a:buSzPct val="70000"/>
            </a:pPr>
            <a:r>
              <a:rPr lang="en-US" sz="3600" b="1" dirty="0" smtClean="0">
                <a:solidFill>
                  <a:schemeClr val="bg1"/>
                </a:solidFill>
                <a:latin typeface="Arial"/>
                <a:cs typeface="Arial"/>
              </a:rPr>
              <a:t>For Now, the Blanche DuBois Economy </a:t>
            </a:r>
            <a:endParaRPr lang="en-US" sz="3600" b="1" dirty="0">
              <a:solidFill>
                <a:schemeClr val="bg1"/>
              </a:solidFill>
              <a:latin typeface="Arial"/>
              <a:cs typeface="Arial"/>
            </a:endParaRPr>
          </a:p>
        </p:txBody>
      </p:sp>
      <p:pic>
        <p:nvPicPr>
          <p:cNvPr id="12" name="yui_3_10_0_1_1433803595709_1219" descr="The 10 megapolitan clusters and 23 megapolitan areas of the contiguous ..."/>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57199" y="1360965"/>
            <a:ext cx="3678865" cy="2594345"/>
          </a:xfrm>
          <a:prstGeom prst="rect">
            <a:avLst/>
          </a:prstGeom>
          <a:noFill/>
          <a:ln>
            <a:noFill/>
          </a:ln>
        </p:spPr>
      </p:pic>
      <p:graphicFrame>
        <p:nvGraphicFramePr>
          <p:cNvPr id="4" name="Table 3"/>
          <p:cNvGraphicFramePr>
            <a:graphicFrameLocks noGrp="1"/>
          </p:cNvGraphicFramePr>
          <p:nvPr>
            <p:extLst>
              <p:ext uri="{D42A27DB-BD31-4B8C-83A1-F6EECF244321}">
                <p14:modId xmlns:p14="http://schemas.microsoft.com/office/powerpoint/2010/main" val="1984826021"/>
              </p:ext>
            </p:extLst>
          </p:nvPr>
        </p:nvGraphicFramePr>
        <p:xfrm>
          <a:off x="2934587" y="3955313"/>
          <a:ext cx="5741581" cy="2427524"/>
        </p:xfrm>
        <a:graphic>
          <a:graphicData uri="http://schemas.openxmlformats.org/drawingml/2006/table">
            <a:tbl>
              <a:tblPr firstRow="1" firstCol="1" bandRow="1">
                <a:tableStyleId>{5C22544A-7EE6-4342-B048-85BDC9FD1C3A}</a:tableStyleId>
              </a:tblPr>
              <a:tblGrid>
                <a:gridCol w="2839243">
                  <a:extLst>
                    <a:ext uri="{9D8B030D-6E8A-4147-A177-3AD203B41FA5}">
                      <a16:colId xmlns:a16="http://schemas.microsoft.com/office/drawing/2014/main" val="20000"/>
                    </a:ext>
                  </a:extLst>
                </a:gridCol>
                <a:gridCol w="2902338">
                  <a:extLst>
                    <a:ext uri="{9D8B030D-6E8A-4147-A177-3AD203B41FA5}">
                      <a16:colId xmlns:a16="http://schemas.microsoft.com/office/drawing/2014/main" val="20001"/>
                    </a:ext>
                  </a:extLst>
                </a:gridCol>
              </a:tblGrid>
              <a:tr h="395180">
                <a:tc>
                  <a:txBody>
                    <a:bodyPr/>
                    <a:lstStyle/>
                    <a:p>
                      <a:pPr marL="0" marR="0" algn="ctr">
                        <a:lnSpc>
                          <a:spcPct val="115000"/>
                        </a:lnSpc>
                        <a:spcBef>
                          <a:spcPts val="0"/>
                        </a:spcBef>
                        <a:spcAft>
                          <a:spcPts val="0"/>
                        </a:spcAft>
                      </a:pPr>
                      <a:r>
                        <a:rPr lang="en-US" sz="1800" dirty="0">
                          <a:effectLst/>
                          <a:latin typeface="Arial" panose="020B0604020202020204" pitchFamily="34" charset="0"/>
                          <a:cs typeface="Arial" panose="020B0604020202020204" pitchFamily="34" charset="0"/>
                        </a:rPr>
                        <a:t>Metropolitan Area</a:t>
                      </a:r>
                      <a:endParaRPr lang="en-US" sz="1800"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marL="0" marR="0" algn="ctr">
                        <a:lnSpc>
                          <a:spcPct val="115000"/>
                        </a:lnSpc>
                        <a:spcBef>
                          <a:spcPts val="0"/>
                        </a:spcBef>
                        <a:spcAft>
                          <a:spcPts val="0"/>
                        </a:spcAft>
                      </a:pPr>
                      <a:r>
                        <a:rPr lang="en-US" sz="1800" dirty="0">
                          <a:effectLst/>
                          <a:latin typeface="Arial" panose="020B0604020202020204" pitchFamily="34" charset="0"/>
                          <a:cs typeface="Arial" panose="020B0604020202020204" pitchFamily="34" charset="0"/>
                        </a:rPr>
                        <a:t>Advanced Industry Jobs</a:t>
                      </a:r>
                      <a:endParaRPr lang="en-US" sz="1800" dirty="0">
                        <a:effectLst/>
                        <a:latin typeface="Arial" panose="020B0604020202020204" pitchFamily="34" charset="0"/>
                        <a:ea typeface="Calibri"/>
                        <a:cs typeface="Arial" panose="020B0604020202020204" pitchFamily="34" charset="0"/>
                      </a:endParaRPr>
                    </a:p>
                  </a:txBody>
                  <a:tcPr marL="68580" marR="68580" marT="0" marB="0" anchor="ctr"/>
                </a:tc>
                <a:extLst>
                  <a:ext uri="{0D108BD9-81ED-4DB2-BD59-A6C34878D82A}">
                    <a16:rowId xmlns:a16="http://schemas.microsoft.com/office/drawing/2014/main" val="10000"/>
                  </a:ext>
                </a:extLst>
              </a:tr>
              <a:tr h="338724">
                <a:tc>
                  <a:txBody>
                    <a:bodyPr/>
                    <a:lstStyle/>
                    <a:p>
                      <a:pPr marL="0" marR="0" algn="ctr">
                        <a:lnSpc>
                          <a:spcPct val="115000"/>
                        </a:lnSpc>
                        <a:spcBef>
                          <a:spcPts val="0"/>
                        </a:spcBef>
                        <a:spcAft>
                          <a:spcPts val="0"/>
                        </a:spcAft>
                      </a:pPr>
                      <a:r>
                        <a:rPr lang="en-US" sz="1600" b="1" dirty="0">
                          <a:effectLst/>
                          <a:latin typeface="Arial" panose="020B0604020202020204" pitchFamily="34" charset="0"/>
                          <a:cs typeface="Arial" panose="020B0604020202020204" pitchFamily="34" charset="0"/>
                        </a:rPr>
                        <a:t>Las Vegas, NV</a:t>
                      </a:r>
                      <a:endParaRPr lang="en-US" sz="1600" b="1"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marL="0" marR="0" algn="ctr">
                        <a:lnSpc>
                          <a:spcPct val="115000"/>
                        </a:lnSpc>
                        <a:spcBef>
                          <a:spcPts val="0"/>
                        </a:spcBef>
                        <a:spcAft>
                          <a:spcPts val="0"/>
                        </a:spcAft>
                      </a:pPr>
                      <a:r>
                        <a:rPr lang="en-US" sz="1600" b="1">
                          <a:effectLst/>
                          <a:latin typeface="Arial" panose="020B0604020202020204" pitchFamily="34" charset="0"/>
                          <a:cs typeface="Arial" panose="020B0604020202020204" pitchFamily="34" charset="0"/>
                        </a:rPr>
                        <a:t>30,810</a:t>
                      </a:r>
                      <a:endParaRPr lang="en-US" sz="1600" b="1">
                        <a:effectLst/>
                        <a:latin typeface="Arial" panose="020B0604020202020204" pitchFamily="34" charset="0"/>
                        <a:ea typeface="Calibri"/>
                        <a:cs typeface="Arial" panose="020B0604020202020204" pitchFamily="34" charset="0"/>
                      </a:endParaRPr>
                    </a:p>
                  </a:txBody>
                  <a:tcPr marL="68580" marR="68580" marT="0" marB="0" anchor="ctr"/>
                </a:tc>
                <a:extLst>
                  <a:ext uri="{0D108BD9-81ED-4DB2-BD59-A6C34878D82A}">
                    <a16:rowId xmlns:a16="http://schemas.microsoft.com/office/drawing/2014/main" val="10001"/>
                  </a:ext>
                </a:extLst>
              </a:tr>
              <a:tr h="338724">
                <a:tc>
                  <a:txBody>
                    <a:bodyPr/>
                    <a:lstStyle/>
                    <a:p>
                      <a:pPr marL="0" marR="0" algn="ctr">
                        <a:lnSpc>
                          <a:spcPct val="115000"/>
                        </a:lnSpc>
                        <a:spcBef>
                          <a:spcPts val="0"/>
                        </a:spcBef>
                        <a:spcAft>
                          <a:spcPts val="0"/>
                        </a:spcAft>
                      </a:pPr>
                      <a:r>
                        <a:rPr lang="en-US" sz="1600" b="1" dirty="0">
                          <a:effectLst/>
                          <a:latin typeface="Arial" panose="020B0604020202020204" pitchFamily="34" charset="0"/>
                          <a:cs typeface="Arial" panose="020B0604020202020204" pitchFamily="34" charset="0"/>
                        </a:rPr>
                        <a:t>Los Angeles, CA</a:t>
                      </a:r>
                      <a:endParaRPr lang="en-US" sz="1600" b="1"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marL="0" marR="0" algn="ctr">
                        <a:lnSpc>
                          <a:spcPct val="115000"/>
                        </a:lnSpc>
                        <a:spcBef>
                          <a:spcPts val="0"/>
                        </a:spcBef>
                        <a:spcAft>
                          <a:spcPts val="0"/>
                        </a:spcAft>
                      </a:pPr>
                      <a:r>
                        <a:rPr lang="en-US" sz="1600" b="1" dirty="0">
                          <a:effectLst/>
                          <a:latin typeface="Arial" panose="020B0604020202020204" pitchFamily="34" charset="0"/>
                          <a:cs typeface="Arial" panose="020B0604020202020204" pitchFamily="34" charset="0"/>
                        </a:rPr>
                        <a:t>512,890</a:t>
                      </a:r>
                      <a:endParaRPr lang="en-US" sz="1600" b="1" dirty="0">
                        <a:effectLst/>
                        <a:latin typeface="Arial" panose="020B0604020202020204" pitchFamily="34" charset="0"/>
                        <a:ea typeface="Calibri"/>
                        <a:cs typeface="Arial" panose="020B0604020202020204" pitchFamily="34" charset="0"/>
                      </a:endParaRPr>
                    </a:p>
                  </a:txBody>
                  <a:tcPr marL="68580" marR="68580" marT="0" marB="0" anchor="ctr"/>
                </a:tc>
                <a:extLst>
                  <a:ext uri="{0D108BD9-81ED-4DB2-BD59-A6C34878D82A}">
                    <a16:rowId xmlns:a16="http://schemas.microsoft.com/office/drawing/2014/main" val="10002"/>
                  </a:ext>
                </a:extLst>
              </a:tr>
              <a:tr h="338724">
                <a:tc>
                  <a:txBody>
                    <a:bodyPr/>
                    <a:lstStyle/>
                    <a:p>
                      <a:pPr marL="0" marR="0" algn="ctr">
                        <a:lnSpc>
                          <a:spcPct val="115000"/>
                        </a:lnSpc>
                        <a:spcBef>
                          <a:spcPts val="0"/>
                        </a:spcBef>
                        <a:spcAft>
                          <a:spcPts val="0"/>
                        </a:spcAft>
                      </a:pPr>
                      <a:r>
                        <a:rPr lang="en-US" sz="1600" b="1" dirty="0">
                          <a:effectLst/>
                          <a:latin typeface="Arial" panose="020B0604020202020204" pitchFamily="34" charset="0"/>
                          <a:cs typeface="Arial" panose="020B0604020202020204" pitchFamily="34" charset="0"/>
                        </a:rPr>
                        <a:t>Phoenix, AZ</a:t>
                      </a:r>
                      <a:endParaRPr lang="en-US" sz="1600" b="1"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marL="0" marR="0" algn="ctr">
                        <a:lnSpc>
                          <a:spcPct val="115000"/>
                        </a:lnSpc>
                        <a:spcBef>
                          <a:spcPts val="0"/>
                        </a:spcBef>
                        <a:spcAft>
                          <a:spcPts val="0"/>
                        </a:spcAft>
                      </a:pPr>
                      <a:r>
                        <a:rPr lang="en-US" sz="1600" b="1">
                          <a:effectLst/>
                          <a:latin typeface="Arial" panose="020B0604020202020204" pitchFamily="34" charset="0"/>
                          <a:cs typeface="Arial" panose="020B0604020202020204" pitchFamily="34" charset="0"/>
                        </a:rPr>
                        <a:t>152,920</a:t>
                      </a:r>
                      <a:endParaRPr lang="en-US" sz="1600" b="1">
                        <a:effectLst/>
                        <a:latin typeface="Arial" panose="020B0604020202020204" pitchFamily="34" charset="0"/>
                        <a:ea typeface="Calibri"/>
                        <a:cs typeface="Arial" panose="020B0604020202020204" pitchFamily="34" charset="0"/>
                      </a:endParaRPr>
                    </a:p>
                  </a:txBody>
                  <a:tcPr marL="68580" marR="68580" marT="0" marB="0" anchor="ctr"/>
                </a:tc>
                <a:extLst>
                  <a:ext uri="{0D108BD9-81ED-4DB2-BD59-A6C34878D82A}">
                    <a16:rowId xmlns:a16="http://schemas.microsoft.com/office/drawing/2014/main" val="10003"/>
                  </a:ext>
                </a:extLst>
              </a:tr>
              <a:tr h="338724">
                <a:tc>
                  <a:txBody>
                    <a:bodyPr/>
                    <a:lstStyle/>
                    <a:p>
                      <a:pPr marL="0" marR="0" algn="ctr">
                        <a:lnSpc>
                          <a:spcPct val="115000"/>
                        </a:lnSpc>
                        <a:spcBef>
                          <a:spcPts val="0"/>
                        </a:spcBef>
                        <a:spcAft>
                          <a:spcPts val="0"/>
                        </a:spcAft>
                      </a:pPr>
                      <a:r>
                        <a:rPr lang="en-US" sz="1600" b="1" dirty="0">
                          <a:effectLst/>
                          <a:latin typeface="Arial" panose="020B0604020202020204" pitchFamily="34" charset="0"/>
                          <a:cs typeface="Arial" panose="020B0604020202020204" pitchFamily="34" charset="0"/>
                        </a:rPr>
                        <a:t>Riverside, CA</a:t>
                      </a:r>
                      <a:endParaRPr lang="en-US" sz="1600" b="1"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marL="0" marR="0" algn="ctr">
                        <a:lnSpc>
                          <a:spcPct val="115000"/>
                        </a:lnSpc>
                        <a:spcBef>
                          <a:spcPts val="0"/>
                        </a:spcBef>
                        <a:spcAft>
                          <a:spcPts val="0"/>
                        </a:spcAft>
                      </a:pPr>
                      <a:r>
                        <a:rPr lang="en-US" sz="1600" b="1" dirty="0">
                          <a:effectLst/>
                          <a:latin typeface="Arial" panose="020B0604020202020204" pitchFamily="34" charset="0"/>
                          <a:cs typeface="Arial" panose="020B0604020202020204" pitchFamily="34" charset="0"/>
                        </a:rPr>
                        <a:t>63,690</a:t>
                      </a:r>
                      <a:endParaRPr lang="en-US" sz="1600" b="1" dirty="0">
                        <a:effectLst/>
                        <a:latin typeface="Arial" panose="020B0604020202020204" pitchFamily="34" charset="0"/>
                        <a:ea typeface="Calibri"/>
                        <a:cs typeface="Arial" panose="020B0604020202020204" pitchFamily="34" charset="0"/>
                      </a:endParaRPr>
                    </a:p>
                  </a:txBody>
                  <a:tcPr marL="68580" marR="68580" marT="0" marB="0" anchor="ctr"/>
                </a:tc>
                <a:extLst>
                  <a:ext uri="{0D108BD9-81ED-4DB2-BD59-A6C34878D82A}">
                    <a16:rowId xmlns:a16="http://schemas.microsoft.com/office/drawing/2014/main" val="10004"/>
                  </a:ext>
                </a:extLst>
              </a:tr>
              <a:tr h="338724">
                <a:tc>
                  <a:txBody>
                    <a:bodyPr/>
                    <a:lstStyle/>
                    <a:p>
                      <a:pPr marL="0" marR="0" algn="ctr">
                        <a:lnSpc>
                          <a:spcPct val="115000"/>
                        </a:lnSpc>
                        <a:spcBef>
                          <a:spcPts val="0"/>
                        </a:spcBef>
                        <a:spcAft>
                          <a:spcPts val="0"/>
                        </a:spcAft>
                      </a:pPr>
                      <a:r>
                        <a:rPr lang="en-US" sz="1600" b="1" dirty="0">
                          <a:effectLst/>
                          <a:latin typeface="Arial" panose="020B0604020202020204" pitchFamily="34" charset="0"/>
                          <a:cs typeface="Arial" panose="020B0604020202020204" pitchFamily="34" charset="0"/>
                        </a:rPr>
                        <a:t>Tucson, AZ</a:t>
                      </a:r>
                      <a:endParaRPr lang="en-US" sz="1600" b="1"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marL="0" marR="0" algn="ctr">
                        <a:lnSpc>
                          <a:spcPct val="115000"/>
                        </a:lnSpc>
                        <a:spcBef>
                          <a:spcPts val="0"/>
                        </a:spcBef>
                        <a:spcAft>
                          <a:spcPts val="0"/>
                        </a:spcAft>
                      </a:pPr>
                      <a:r>
                        <a:rPr lang="en-US" sz="1600" b="1" dirty="0">
                          <a:effectLst/>
                          <a:latin typeface="Arial" panose="020B0604020202020204" pitchFamily="34" charset="0"/>
                          <a:cs typeface="Arial" panose="020B0604020202020204" pitchFamily="34" charset="0"/>
                        </a:rPr>
                        <a:t>34,130</a:t>
                      </a:r>
                      <a:endParaRPr lang="en-US" sz="1600" b="1" dirty="0">
                        <a:effectLst/>
                        <a:latin typeface="Arial" panose="020B0604020202020204" pitchFamily="34" charset="0"/>
                        <a:ea typeface="Calibri"/>
                        <a:cs typeface="Arial" panose="020B0604020202020204" pitchFamily="34" charset="0"/>
                      </a:endParaRPr>
                    </a:p>
                  </a:txBody>
                  <a:tcPr marL="68580" marR="68580" marT="0" marB="0" anchor="ctr"/>
                </a:tc>
                <a:extLst>
                  <a:ext uri="{0D108BD9-81ED-4DB2-BD59-A6C34878D82A}">
                    <a16:rowId xmlns:a16="http://schemas.microsoft.com/office/drawing/2014/main" val="10005"/>
                  </a:ext>
                </a:extLst>
              </a:tr>
              <a:tr h="338724">
                <a:tc>
                  <a:txBody>
                    <a:bodyPr/>
                    <a:lstStyle/>
                    <a:p>
                      <a:pPr marL="0" marR="0" algn="ctr">
                        <a:lnSpc>
                          <a:spcPct val="115000"/>
                        </a:lnSpc>
                        <a:spcBef>
                          <a:spcPts val="0"/>
                        </a:spcBef>
                        <a:spcAft>
                          <a:spcPts val="0"/>
                        </a:spcAft>
                      </a:pPr>
                      <a:r>
                        <a:rPr lang="en-US" sz="1600" b="1" dirty="0">
                          <a:effectLst/>
                          <a:latin typeface="Arial" panose="020B0604020202020204" pitchFamily="34" charset="0"/>
                          <a:cs typeface="Arial" panose="020B0604020202020204" pitchFamily="34" charset="0"/>
                        </a:rPr>
                        <a:t>San Diego, CA</a:t>
                      </a:r>
                      <a:endParaRPr lang="en-US" sz="1600" b="1"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marL="0" marR="0" algn="ctr">
                        <a:lnSpc>
                          <a:spcPct val="115000"/>
                        </a:lnSpc>
                        <a:spcBef>
                          <a:spcPts val="0"/>
                        </a:spcBef>
                        <a:spcAft>
                          <a:spcPts val="0"/>
                        </a:spcAft>
                      </a:pPr>
                      <a:r>
                        <a:rPr lang="en-US" sz="1600" b="1" dirty="0">
                          <a:effectLst/>
                          <a:latin typeface="Arial" panose="020B0604020202020204" pitchFamily="34" charset="0"/>
                          <a:cs typeface="Arial" panose="020B0604020202020204" pitchFamily="34" charset="0"/>
                        </a:rPr>
                        <a:t>176,280</a:t>
                      </a:r>
                      <a:endParaRPr lang="en-US" sz="1600" b="1" dirty="0">
                        <a:effectLst/>
                        <a:latin typeface="Arial" panose="020B0604020202020204" pitchFamily="34" charset="0"/>
                        <a:ea typeface="Calibri"/>
                        <a:cs typeface="Arial" panose="020B0604020202020204" pitchFamily="34" charset="0"/>
                      </a:endParaRPr>
                    </a:p>
                  </a:txBody>
                  <a:tcPr marL="68580" marR="68580" marT="0" marB="0" anchor="ctr"/>
                </a:tc>
                <a:extLst>
                  <a:ext uri="{0D108BD9-81ED-4DB2-BD59-A6C34878D82A}">
                    <a16:rowId xmlns:a16="http://schemas.microsoft.com/office/drawing/2014/main" val="10006"/>
                  </a:ext>
                </a:extLst>
              </a:tr>
            </a:tbl>
          </a:graphicData>
        </a:graphic>
      </p:graphicFrame>
      <p:sp>
        <p:nvSpPr>
          <p:cNvPr id="5" name="Rectangle 1"/>
          <p:cNvSpPr>
            <a:spLocks noChangeArrowheads="1"/>
          </p:cNvSpPr>
          <p:nvPr/>
        </p:nvSpPr>
        <p:spPr bwMode="auto">
          <a:xfrm>
            <a:off x="1676400" y="3300413"/>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 name="TextBox 6"/>
          <p:cNvSpPr txBox="1"/>
          <p:nvPr/>
        </p:nvSpPr>
        <p:spPr>
          <a:xfrm>
            <a:off x="4359348" y="1403122"/>
            <a:ext cx="4614529" cy="2354491"/>
          </a:xfrm>
          <a:prstGeom prst="rect">
            <a:avLst/>
          </a:prstGeom>
          <a:noFill/>
        </p:spPr>
        <p:txBody>
          <a:bodyPr wrap="square" rtlCol="0">
            <a:spAutoFit/>
          </a:bodyPr>
          <a:lstStyle/>
          <a:p>
            <a:r>
              <a:rPr lang="en-US" sz="2100" b="1" dirty="0" smtClean="0">
                <a:solidFill>
                  <a:schemeClr val="bg1"/>
                </a:solidFill>
                <a:latin typeface="Arial" panose="020B0604020202020204" pitchFamily="34" charset="0"/>
                <a:cs typeface="Arial" panose="020B0604020202020204" pitchFamily="34" charset="0"/>
              </a:rPr>
              <a:t>The Map Shows Robert Lang’s “Megapolitan Geography” of the U.S.  Note that Las Vegas Lies in the “Southwest  Megapolitan Cluster.” North Las Vegas Applied This Geography to Highlight Workforce Options for Faraday.</a:t>
            </a:r>
            <a:endParaRPr lang="en-US" sz="2100" b="1" dirty="0">
              <a:solidFill>
                <a:schemeClr val="bg1"/>
              </a:solidFill>
              <a:latin typeface="Arial" panose="020B0604020202020204" pitchFamily="34" charset="0"/>
              <a:cs typeface="Arial" panose="020B0604020202020204" pitchFamily="34" charset="0"/>
            </a:endParaRPr>
          </a:p>
        </p:txBody>
      </p:sp>
      <p:sp>
        <p:nvSpPr>
          <p:cNvPr id="9" name="TextBox 8"/>
          <p:cNvSpPr txBox="1"/>
          <p:nvPr/>
        </p:nvSpPr>
        <p:spPr>
          <a:xfrm>
            <a:off x="457199" y="4136065"/>
            <a:ext cx="2386013" cy="2246769"/>
          </a:xfrm>
          <a:prstGeom prst="rect">
            <a:avLst/>
          </a:prstGeom>
          <a:noFill/>
        </p:spPr>
        <p:txBody>
          <a:bodyPr wrap="square" rtlCol="0">
            <a:spAutoFit/>
          </a:bodyPr>
          <a:lstStyle/>
          <a:p>
            <a:r>
              <a:rPr lang="en-US" sz="2000" b="1" dirty="0" smtClean="0">
                <a:solidFill>
                  <a:schemeClr val="bg1"/>
                </a:solidFill>
                <a:latin typeface="Arial" panose="020B0604020202020204" pitchFamily="34" charset="0"/>
                <a:cs typeface="Arial" panose="020B0604020202020204" pitchFamily="34" charset="0"/>
              </a:rPr>
              <a:t>The Table Shows the Southwest’s Advanced Industry Workers. Las </a:t>
            </a:r>
            <a:r>
              <a:rPr lang="en-US" sz="2000" b="1" dirty="0">
                <a:solidFill>
                  <a:schemeClr val="bg1"/>
                </a:solidFill>
                <a:latin typeface="Arial" panose="020B0604020202020204" pitchFamily="34" charset="0"/>
                <a:cs typeface="Arial" panose="020B0604020202020204" pitchFamily="34" charset="0"/>
              </a:rPr>
              <a:t>V</a:t>
            </a:r>
            <a:r>
              <a:rPr lang="en-US" sz="2000" b="1" dirty="0" smtClean="0">
                <a:solidFill>
                  <a:schemeClr val="bg1"/>
                </a:solidFill>
                <a:latin typeface="Arial" panose="020B0604020202020204" pitchFamily="34" charset="0"/>
                <a:cs typeface="Arial" panose="020B0604020202020204" pitchFamily="34" charset="0"/>
              </a:rPr>
              <a:t>egas is in the 2</a:t>
            </a:r>
            <a:r>
              <a:rPr lang="en-US" sz="2000" b="1" baseline="30000" dirty="0" smtClean="0">
                <a:solidFill>
                  <a:schemeClr val="bg1"/>
                </a:solidFill>
                <a:latin typeface="Arial" panose="020B0604020202020204" pitchFamily="34" charset="0"/>
                <a:cs typeface="Arial" panose="020B0604020202020204" pitchFamily="34" charset="0"/>
              </a:rPr>
              <a:t>nd</a:t>
            </a:r>
            <a:r>
              <a:rPr lang="en-US" sz="2000" b="1" dirty="0" smtClean="0">
                <a:solidFill>
                  <a:schemeClr val="bg1"/>
                </a:solidFill>
                <a:latin typeface="Arial" panose="020B0604020202020204" pitchFamily="34" charset="0"/>
                <a:cs typeface="Arial" panose="020B0604020202020204" pitchFamily="34" charset="0"/>
              </a:rPr>
              <a:t> Biggest Cluster in the U.S.</a:t>
            </a:r>
            <a:endParaRPr lang="en-US" sz="20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9462266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LV RESTART2.png"/>
          <p:cNvPicPr>
            <a:picLocks noChangeAspect="1"/>
          </p:cNvPicPr>
          <p:nvPr/>
        </p:nvPicPr>
        <p:blipFill rotWithShape="1">
          <a:blip r:embed="rId2" cstate="email">
            <a:alphaModFix amt="61000"/>
            <a:extLst>
              <a:ext uri="{BEBA8EAE-BF5A-486C-A8C5-ECC9F3942E4B}">
                <a14:imgProps xmlns:a14="http://schemas.microsoft.com/office/drawing/2010/main">
                  <a14:imgLayer r:embed="rId3">
                    <a14:imgEffect>
                      <a14:colorTemperature colorTemp="1500"/>
                    </a14:imgEffect>
                    <a14:imgEffect>
                      <a14:saturation sat="0"/>
                    </a14:imgEffect>
                    <a14:imgEffect>
                      <a14:brightnessContrast bright="70000" contrast="20000"/>
                    </a14:imgEffect>
                  </a14:imgLayer>
                </a14:imgProps>
              </a:ext>
              <a:ext uri="{28A0092B-C50C-407E-A947-70E740481C1C}">
                <a14:useLocalDpi xmlns:a14="http://schemas.microsoft.com/office/drawing/2010/main" val="0"/>
              </a:ext>
            </a:extLst>
          </a:blip>
          <a:srcRect r="28610"/>
          <a:stretch/>
        </p:blipFill>
        <p:spPr>
          <a:xfrm>
            <a:off x="151239" y="284775"/>
            <a:ext cx="6337981" cy="1698850"/>
          </a:xfrm>
          <a:prstGeom prst="rect">
            <a:avLst/>
          </a:prstGeom>
        </p:spPr>
      </p:pic>
      <p:sp>
        <p:nvSpPr>
          <p:cNvPr id="3" name="Subtitle 2"/>
          <p:cNvSpPr>
            <a:spLocks noGrp="1"/>
          </p:cNvSpPr>
          <p:nvPr>
            <p:ph type="subTitle" idx="1"/>
          </p:nvPr>
        </p:nvSpPr>
        <p:spPr>
          <a:xfrm>
            <a:off x="229596" y="315751"/>
            <a:ext cx="8659223" cy="676057"/>
          </a:xfrm>
        </p:spPr>
        <p:txBody>
          <a:bodyPr>
            <a:noAutofit/>
          </a:bodyPr>
          <a:lstStyle/>
          <a:p>
            <a:pPr>
              <a:buSzPct val="70000"/>
            </a:pPr>
            <a:r>
              <a:rPr lang="en-US" sz="3600" b="1" dirty="0" smtClean="0">
                <a:solidFill>
                  <a:schemeClr val="bg1"/>
                </a:solidFill>
                <a:latin typeface="Arial"/>
                <a:cs typeface="Arial"/>
              </a:rPr>
              <a:t>Conclusion… </a:t>
            </a:r>
            <a:endParaRPr lang="en-US" sz="3600" b="1" dirty="0">
              <a:solidFill>
                <a:schemeClr val="bg1"/>
              </a:solidFill>
              <a:latin typeface="Arial"/>
              <a:cs typeface="Arial"/>
            </a:endParaRPr>
          </a:p>
        </p:txBody>
      </p:sp>
      <p:sp>
        <p:nvSpPr>
          <p:cNvPr id="5" name="AutoShape 2" descr="Displaying fightin bureaucrats of nshe.p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TextBox 5"/>
          <p:cNvSpPr txBox="1"/>
          <p:nvPr/>
        </p:nvSpPr>
        <p:spPr>
          <a:xfrm>
            <a:off x="495447" y="1983625"/>
            <a:ext cx="8091380" cy="3170099"/>
          </a:xfrm>
          <a:prstGeom prst="rect">
            <a:avLst/>
          </a:prstGeom>
          <a:noFill/>
        </p:spPr>
        <p:txBody>
          <a:bodyPr wrap="square" rtlCol="0">
            <a:spAutoFit/>
          </a:bodyPr>
          <a:lstStyle/>
          <a:p>
            <a:pPr algn="ctr"/>
            <a:r>
              <a:rPr lang="en-US" sz="4000" b="1" dirty="0" smtClean="0">
                <a:solidFill>
                  <a:schemeClr val="bg1"/>
                </a:solidFill>
                <a:latin typeface="Arial" panose="020B0604020202020204" pitchFamily="34" charset="0"/>
                <a:cs typeface="Arial" panose="020B0604020202020204" pitchFamily="34" charset="0"/>
              </a:rPr>
              <a:t>If Your State is Different and Performs Well, You Are a Model</a:t>
            </a:r>
          </a:p>
          <a:p>
            <a:pPr algn="ctr"/>
            <a:endParaRPr lang="en-US" sz="4000" b="1" dirty="0">
              <a:solidFill>
                <a:schemeClr val="bg1"/>
              </a:solidFill>
              <a:latin typeface="Arial" panose="020B0604020202020204" pitchFamily="34" charset="0"/>
              <a:cs typeface="Arial" panose="020B0604020202020204" pitchFamily="34" charset="0"/>
            </a:endParaRPr>
          </a:p>
          <a:p>
            <a:pPr algn="ctr"/>
            <a:r>
              <a:rPr lang="en-US" sz="4000" b="1" dirty="0" smtClean="0">
                <a:solidFill>
                  <a:schemeClr val="bg1"/>
                </a:solidFill>
                <a:latin typeface="Arial" panose="020B0604020202020204" pitchFamily="34" charset="0"/>
                <a:cs typeface="Arial" panose="020B0604020202020204" pitchFamily="34" charset="0"/>
              </a:rPr>
              <a:t>If Your State is Different and Performs Poorly, Change Things</a:t>
            </a:r>
            <a:endParaRPr lang="en-US" sz="40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038014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p:cNvSpPr>
            <a:spLocks noGrp="1"/>
          </p:cNvSpPr>
          <p:nvPr>
            <p:ph type="subTitle" idx="1"/>
          </p:nvPr>
        </p:nvSpPr>
        <p:spPr>
          <a:xfrm>
            <a:off x="701749" y="1469063"/>
            <a:ext cx="7581013" cy="4293783"/>
          </a:xfrm>
        </p:spPr>
        <p:txBody>
          <a:bodyPr>
            <a:normAutofit/>
          </a:bodyPr>
          <a:lstStyle/>
          <a:p>
            <a:pPr algn="ctr"/>
            <a:r>
              <a:rPr lang="en-US" sz="12000" b="1" dirty="0" smtClean="0">
                <a:solidFill>
                  <a:schemeClr val="bg1"/>
                </a:solidFill>
                <a:latin typeface="Arial" panose="020B0604020202020204" pitchFamily="34" charset="0"/>
                <a:cs typeface="Arial" panose="020B0604020202020204" pitchFamily="34" charset="0"/>
              </a:rPr>
              <a:t>Thank </a:t>
            </a:r>
          </a:p>
          <a:p>
            <a:pPr algn="ctr"/>
            <a:r>
              <a:rPr lang="en-US" sz="12000" b="1" dirty="0" smtClean="0">
                <a:solidFill>
                  <a:schemeClr val="bg1"/>
                </a:solidFill>
                <a:latin typeface="Arial" panose="020B0604020202020204" pitchFamily="34" charset="0"/>
                <a:cs typeface="Arial" panose="020B0604020202020204" pitchFamily="34" charset="0"/>
              </a:rPr>
              <a:t>You</a:t>
            </a:r>
            <a:endParaRPr lang="en-US" sz="120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34093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LV RESTART2.png"/>
          <p:cNvPicPr>
            <a:picLocks noChangeAspect="1"/>
          </p:cNvPicPr>
          <p:nvPr/>
        </p:nvPicPr>
        <p:blipFill rotWithShape="1">
          <a:blip r:embed="rId2" cstate="email">
            <a:alphaModFix amt="61000"/>
            <a:extLst>
              <a:ext uri="{BEBA8EAE-BF5A-486C-A8C5-ECC9F3942E4B}">
                <a14:imgProps xmlns:a14="http://schemas.microsoft.com/office/drawing/2010/main">
                  <a14:imgLayer r:embed="rId3">
                    <a14:imgEffect>
                      <a14:colorTemperature colorTemp="1500"/>
                    </a14:imgEffect>
                    <a14:imgEffect>
                      <a14:saturation sat="0"/>
                    </a14:imgEffect>
                    <a14:imgEffect>
                      <a14:brightnessContrast bright="70000" contrast="20000"/>
                    </a14:imgEffect>
                  </a14:imgLayer>
                </a14:imgProps>
              </a:ext>
              <a:ext uri="{28A0092B-C50C-407E-A947-70E740481C1C}">
                <a14:useLocalDpi xmlns:a14="http://schemas.microsoft.com/office/drawing/2010/main" val="0"/>
              </a:ext>
            </a:extLst>
          </a:blip>
          <a:srcRect r="28610"/>
          <a:stretch/>
        </p:blipFill>
        <p:spPr>
          <a:xfrm>
            <a:off x="151239" y="284775"/>
            <a:ext cx="6337981" cy="1698850"/>
          </a:xfrm>
          <a:prstGeom prst="rect">
            <a:avLst/>
          </a:prstGeom>
        </p:spPr>
      </p:pic>
      <p:sp>
        <p:nvSpPr>
          <p:cNvPr id="3" name="Subtitle 2"/>
          <p:cNvSpPr>
            <a:spLocks noGrp="1"/>
          </p:cNvSpPr>
          <p:nvPr>
            <p:ph type="subTitle" idx="1"/>
          </p:nvPr>
        </p:nvSpPr>
        <p:spPr>
          <a:xfrm>
            <a:off x="229596" y="315751"/>
            <a:ext cx="8523905" cy="676057"/>
          </a:xfrm>
        </p:spPr>
        <p:txBody>
          <a:bodyPr>
            <a:noAutofit/>
          </a:bodyPr>
          <a:lstStyle/>
          <a:p>
            <a:pPr>
              <a:buSzPct val="70000"/>
            </a:pPr>
            <a:r>
              <a:rPr lang="en-US" sz="3600" b="1" dirty="0" smtClean="0">
                <a:solidFill>
                  <a:schemeClr val="bg1"/>
                </a:solidFill>
                <a:latin typeface="Arial"/>
                <a:cs typeface="Arial"/>
              </a:rPr>
              <a:t>First: A Disclaimer </a:t>
            </a:r>
            <a:endParaRPr lang="en-US" sz="3600" b="1" dirty="0">
              <a:solidFill>
                <a:schemeClr val="bg1"/>
              </a:solidFill>
              <a:latin typeface="Arial"/>
              <a:cs typeface="Arial"/>
            </a:endParaRPr>
          </a:p>
        </p:txBody>
      </p:sp>
      <p:sp>
        <p:nvSpPr>
          <p:cNvPr id="2" name="TextBox 1"/>
          <p:cNvSpPr txBox="1"/>
          <p:nvPr/>
        </p:nvSpPr>
        <p:spPr>
          <a:xfrm>
            <a:off x="4213990" y="1403009"/>
            <a:ext cx="4664197" cy="1384995"/>
          </a:xfrm>
          <a:prstGeom prst="rect">
            <a:avLst/>
          </a:prstGeom>
          <a:noFill/>
        </p:spPr>
        <p:txBody>
          <a:bodyPr wrap="square" rtlCol="0">
            <a:spAutoFit/>
          </a:bodyPr>
          <a:lstStyle/>
          <a:p>
            <a:r>
              <a:rPr lang="en-US" sz="2800" b="1" dirty="0" smtClean="0">
                <a:solidFill>
                  <a:schemeClr val="bg1"/>
                </a:solidFill>
                <a:latin typeface="Arial" panose="020B0604020202020204" pitchFamily="34" charset="0"/>
                <a:cs typeface="Arial" panose="020B0604020202020204" pitchFamily="34" charset="0"/>
              </a:rPr>
              <a:t>The Views Expressed in This Talk are Mine: Please Do Not Yell at UNLV </a:t>
            </a:r>
            <a:endParaRPr lang="en-US" sz="2800" b="1" dirty="0">
              <a:solidFill>
                <a:schemeClr val="bg1"/>
              </a:solidFill>
              <a:latin typeface="Arial" panose="020B0604020202020204" pitchFamily="34" charset="0"/>
              <a:cs typeface="Arial" panose="020B0604020202020204" pitchFamily="34" charset="0"/>
            </a:endParaRPr>
          </a:p>
        </p:txBody>
      </p:sp>
      <p:sp>
        <p:nvSpPr>
          <p:cNvPr id="9" name="TextBox 8"/>
          <p:cNvSpPr txBox="1"/>
          <p:nvPr/>
        </p:nvSpPr>
        <p:spPr>
          <a:xfrm>
            <a:off x="4213990" y="4490580"/>
            <a:ext cx="4802419" cy="1384995"/>
          </a:xfrm>
          <a:prstGeom prst="rect">
            <a:avLst/>
          </a:prstGeom>
          <a:noFill/>
        </p:spPr>
        <p:txBody>
          <a:bodyPr wrap="square" rtlCol="0">
            <a:spAutoFit/>
          </a:bodyPr>
          <a:lstStyle/>
          <a:p>
            <a:r>
              <a:rPr lang="en-US" sz="2800" b="1" dirty="0" smtClean="0">
                <a:solidFill>
                  <a:schemeClr val="bg1"/>
                </a:solidFill>
                <a:latin typeface="Arial" panose="020B0604020202020204" pitchFamily="34" charset="0"/>
                <a:cs typeface="Arial" panose="020B0604020202020204" pitchFamily="34" charset="0"/>
              </a:rPr>
              <a:t>If NV Can’t Handel Open Discourse on its Higher Ed—It is in Real Trouble</a:t>
            </a:r>
            <a:endParaRPr lang="en-US" sz="2800" b="1" dirty="0">
              <a:solidFill>
                <a:schemeClr val="bg1"/>
              </a:solidFill>
              <a:latin typeface="Arial" panose="020B0604020202020204" pitchFamily="34" charset="0"/>
              <a:cs typeface="Arial" panose="020B0604020202020204" pitchFamily="34" charset="0"/>
            </a:endParaRPr>
          </a:p>
        </p:txBody>
      </p:sp>
      <p:sp>
        <p:nvSpPr>
          <p:cNvPr id="8" name="TextBox 7"/>
          <p:cNvSpPr txBox="1"/>
          <p:nvPr/>
        </p:nvSpPr>
        <p:spPr>
          <a:xfrm>
            <a:off x="4213990" y="2949106"/>
            <a:ext cx="4566153" cy="1384995"/>
          </a:xfrm>
          <a:prstGeom prst="rect">
            <a:avLst/>
          </a:prstGeom>
          <a:noFill/>
        </p:spPr>
        <p:txBody>
          <a:bodyPr wrap="square" rtlCol="0">
            <a:spAutoFit/>
          </a:bodyPr>
          <a:lstStyle/>
          <a:p>
            <a:r>
              <a:rPr lang="en-US" sz="2800" b="1" dirty="0" smtClean="0">
                <a:solidFill>
                  <a:schemeClr val="bg1"/>
                </a:solidFill>
                <a:latin typeface="Arial" panose="020B0604020202020204" pitchFamily="34" charset="0"/>
                <a:cs typeface="Arial" panose="020B0604020202020204" pitchFamily="34" charset="0"/>
              </a:rPr>
              <a:t>College Faculty are Here to Stir the Pot and Raise Tough Questions</a:t>
            </a:r>
            <a:endParaRPr lang="en-US" sz="2800" b="1" dirty="0">
              <a:solidFill>
                <a:schemeClr val="bg1"/>
              </a:solidFill>
              <a:latin typeface="Arial" panose="020B0604020202020204" pitchFamily="34" charset="0"/>
              <a:cs typeface="Arial" panose="020B0604020202020204" pitchFamily="34" charset="0"/>
            </a:endParaRPr>
          </a:p>
        </p:txBody>
      </p:sp>
      <p:pic>
        <p:nvPicPr>
          <p:cNvPr id="3074" name="Picture 2" descr="http://web-images.chacha.com/images/Gallery/6450/15-annoying-habits-of-college-professors867046813-dec-22-2013-1-600x400.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38319" y="1480516"/>
            <a:ext cx="3495728" cy="2330485"/>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cdn.thewire.com/media/old_wire/img/upload/2011/08/screen-shot-2011-08-10-at-42911-pm/lead_large.pn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438319" y="3811000"/>
            <a:ext cx="3495728" cy="2064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34725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LV RESTART2.png"/>
          <p:cNvPicPr>
            <a:picLocks noChangeAspect="1"/>
          </p:cNvPicPr>
          <p:nvPr/>
        </p:nvPicPr>
        <p:blipFill rotWithShape="1">
          <a:blip r:embed="rId2" cstate="email">
            <a:alphaModFix amt="61000"/>
            <a:extLst>
              <a:ext uri="{BEBA8EAE-BF5A-486C-A8C5-ECC9F3942E4B}">
                <a14:imgProps xmlns:a14="http://schemas.microsoft.com/office/drawing/2010/main">
                  <a14:imgLayer r:embed="rId3">
                    <a14:imgEffect>
                      <a14:colorTemperature colorTemp="1500"/>
                    </a14:imgEffect>
                    <a14:imgEffect>
                      <a14:saturation sat="0"/>
                    </a14:imgEffect>
                    <a14:imgEffect>
                      <a14:brightnessContrast bright="70000" contrast="20000"/>
                    </a14:imgEffect>
                  </a14:imgLayer>
                </a14:imgProps>
              </a:ext>
              <a:ext uri="{28A0092B-C50C-407E-A947-70E740481C1C}">
                <a14:useLocalDpi xmlns:a14="http://schemas.microsoft.com/office/drawing/2010/main" val="0"/>
              </a:ext>
            </a:extLst>
          </a:blip>
          <a:srcRect r="28610"/>
          <a:stretch/>
        </p:blipFill>
        <p:spPr>
          <a:xfrm>
            <a:off x="12020" y="284775"/>
            <a:ext cx="6337981" cy="1698850"/>
          </a:xfrm>
          <a:prstGeom prst="rect">
            <a:avLst/>
          </a:prstGeom>
        </p:spPr>
      </p:pic>
      <p:sp>
        <p:nvSpPr>
          <p:cNvPr id="3" name="Subtitle 2"/>
          <p:cNvSpPr>
            <a:spLocks noGrp="1"/>
          </p:cNvSpPr>
          <p:nvPr>
            <p:ph type="subTitle" idx="1"/>
          </p:nvPr>
        </p:nvSpPr>
        <p:spPr>
          <a:xfrm>
            <a:off x="229596" y="315751"/>
            <a:ext cx="8523905" cy="676057"/>
          </a:xfrm>
        </p:spPr>
        <p:txBody>
          <a:bodyPr>
            <a:noAutofit/>
          </a:bodyPr>
          <a:lstStyle/>
          <a:p>
            <a:pPr>
              <a:buSzPct val="70000"/>
            </a:pPr>
            <a:r>
              <a:rPr lang="en-US" sz="3600" b="1" dirty="0" smtClean="0">
                <a:solidFill>
                  <a:schemeClr val="bg1"/>
                </a:solidFill>
                <a:latin typeface="Arial"/>
                <a:cs typeface="Arial"/>
              </a:rPr>
              <a:t>So Why the Word Peculiar?</a:t>
            </a:r>
            <a:endParaRPr lang="en-US" sz="3600" b="1" dirty="0">
              <a:solidFill>
                <a:schemeClr val="bg1"/>
              </a:solidFill>
              <a:latin typeface="Arial"/>
              <a:cs typeface="Arial"/>
            </a:endParaRPr>
          </a:p>
        </p:txBody>
      </p:sp>
      <p:sp>
        <p:nvSpPr>
          <p:cNvPr id="2" name="TextBox 1"/>
          <p:cNvSpPr txBox="1"/>
          <p:nvPr/>
        </p:nvSpPr>
        <p:spPr>
          <a:xfrm>
            <a:off x="4170326" y="1579588"/>
            <a:ext cx="4511110" cy="1938992"/>
          </a:xfrm>
          <a:prstGeom prst="rect">
            <a:avLst/>
          </a:prstGeom>
          <a:noFill/>
        </p:spPr>
        <p:txBody>
          <a:bodyPr wrap="square" rtlCol="0">
            <a:spAutoFit/>
          </a:bodyPr>
          <a:lstStyle/>
          <a:p>
            <a:r>
              <a:rPr lang="en-US" sz="2400" b="1" dirty="0" smtClean="0">
                <a:solidFill>
                  <a:schemeClr val="bg1"/>
                </a:solidFill>
                <a:latin typeface="Arial" panose="020B0604020202020204" pitchFamily="34" charset="0"/>
                <a:cs typeface="Arial" panose="020B0604020202020204" pitchFamily="34" charset="0"/>
              </a:rPr>
              <a:t>I Find the Way We Govern Higher Education in Nevada to be a Bit Odd When Compared to Many Other More Successful States </a:t>
            </a:r>
            <a:endParaRPr lang="en-US" sz="2400" b="1" dirty="0">
              <a:solidFill>
                <a:schemeClr val="bg1"/>
              </a:solidFill>
              <a:latin typeface="Arial" panose="020B0604020202020204" pitchFamily="34" charset="0"/>
              <a:cs typeface="Arial" panose="020B0604020202020204" pitchFamily="34" charset="0"/>
            </a:endParaRPr>
          </a:p>
        </p:txBody>
      </p:sp>
      <p:sp>
        <p:nvSpPr>
          <p:cNvPr id="8" name="TextBox 7"/>
          <p:cNvSpPr txBox="1"/>
          <p:nvPr/>
        </p:nvSpPr>
        <p:spPr>
          <a:xfrm>
            <a:off x="4170326" y="3759281"/>
            <a:ext cx="4675962" cy="2308324"/>
          </a:xfrm>
          <a:prstGeom prst="rect">
            <a:avLst/>
          </a:prstGeom>
          <a:noFill/>
        </p:spPr>
        <p:txBody>
          <a:bodyPr wrap="square" rtlCol="0">
            <a:spAutoFit/>
          </a:bodyPr>
          <a:lstStyle/>
          <a:p>
            <a:r>
              <a:rPr lang="en-US" sz="2400" b="1" dirty="0" smtClean="0">
                <a:solidFill>
                  <a:schemeClr val="bg1"/>
                </a:solidFill>
                <a:latin typeface="Arial" panose="020B0604020202020204" pitchFamily="34" charset="0"/>
                <a:cs typeface="Arial" panose="020B0604020202020204" pitchFamily="34" charset="0"/>
              </a:rPr>
              <a:t>I am Not Referring to the Fact that We Elect Regents, But Rather to the Entire Governance Structure, Which Confuses Administration With Governance</a:t>
            </a:r>
            <a:endParaRPr lang="en-US" sz="2400" b="1" dirty="0">
              <a:solidFill>
                <a:schemeClr val="bg1"/>
              </a:solidFill>
              <a:latin typeface="Arial" panose="020B0604020202020204" pitchFamily="34" charset="0"/>
              <a:cs typeface="Arial" panose="020B0604020202020204" pitchFamily="34" charset="0"/>
            </a:endParaRPr>
          </a:p>
        </p:txBody>
      </p:sp>
      <p:pic>
        <p:nvPicPr>
          <p:cNvPr id="4098" name="Picture 2" descr="https://s-media-cache-ak0.pinimg.com/236x/47/84/b8/4784b8553abca53fb37e29f5b87c108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8225" y="1579588"/>
            <a:ext cx="3147471" cy="2120542"/>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6" descr="Image result for peculiar"/>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8" descr="Image result for peculiar"/>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4106" name="Picture 10" descr="http://www.mightysweet.com/mesohungry/wp-content/uploads/2012/11/peculiar-sign.jp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368225" y="3707001"/>
            <a:ext cx="3147471" cy="23606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03651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LV RESTART2.png"/>
          <p:cNvPicPr>
            <a:picLocks noChangeAspect="1"/>
          </p:cNvPicPr>
          <p:nvPr/>
        </p:nvPicPr>
        <p:blipFill rotWithShape="1">
          <a:blip r:embed="rId2" cstate="email">
            <a:alphaModFix amt="61000"/>
            <a:extLst>
              <a:ext uri="{BEBA8EAE-BF5A-486C-A8C5-ECC9F3942E4B}">
                <a14:imgProps xmlns:a14="http://schemas.microsoft.com/office/drawing/2010/main">
                  <a14:imgLayer r:embed="rId3">
                    <a14:imgEffect>
                      <a14:colorTemperature colorTemp="1500"/>
                    </a14:imgEffect>
                    <a14:imgEffect>
                      <a14:saturation sat="0"/>
                    </a14:imgEffect>
                    <a14:imgEffect>
                      <a14:brightnessContrast bright="70000" contrast="20000"/>
                    </a14:imgEffect>
                  </a14:imgLayer>
                </a14:imgProps>
              </a:ext>
              <a:ext uri="{28A0092B-C50C-407E-A947-70E740481C1C}">
                <a14:useLocalDpi xmlns:a14="http://schemas.microsoft.com/office/drawing/2010/main" val="0"/>
              </a:ext>
            </a:extLst>
          </a:blip>
          <a:srcRect r="28610"/>
          <a:stretch/>
        </p:blipFill>
        <p:spPr>
          <a:xfrm>
            <a:off x="12020" y="284775"/>
            <a:ext cx="6337981" cy="1698850"/>
          </a:xfrm>
          <a:prstGeom prst="rect">
            <a:avLst/>
          </a:prstGeom>
        </p:spPr>
      </p:pic>
      <p:sp>
        <p:nvSpPr>
          <p:cNvPr id="3" name="Subtitle 2"/>
          <p:cNvSpPr>
            <a:spLocks noGrp="1"/>
          </p:cNvSpPr>
          <p:nvPr>
            <p:ph type="subTitle" idx="1"/>
          </p:nvPr>
        </p:nvSpPr>
        <p:spPr>
          <a:xfrm>
            <a:off x="229596" y="315751"/>
            <a:ext cx="8523905" cy="676057"/>
          </a:xfrm>
        </p:spPr>
        <p:txBody>
          <a:bodyPr>
            <a:noAutofit/>
          </a:bodyPr>
          <a:lstStyle/>
          <a:p>
            <a:pPr>
              <a:buSzPct val="70000"/>
            </a:pPr>
            <a:r>
              <a:rPr lang="en-US" sz="3600" b="1" dirty="0" smtClean="0">
                <a:solidFill>
                  <a:schemeClr val="bg1"/>
                </a:solidFill>
                <a:latin typeface="Arial"/>
                <a:cs typeface="Arial"/>
              </a:rPr>
              <a:t>But, Before That…</a:t>
            </a:r>
            <a:endParaRPr lang="en-US" sz="3600" b="1" dirty="0">
              <a:solidFill>
                <a:schemeClr val="bg1"/>
              </a:solidFill>
              <a:latin typeface="Arial"/>
              <a:cs typeface="Arial"/>
            </a:endParaRPr>
          </a:p>
        </p:txBody>
      </p:sp>
      <p:sp>
        <p:nvSpPr>
          <p:cNvPr id="2" name="TextBox 1"/>
          <p:cNvSpPr txBox="1"/>
          <p:nvPr/>
        </p:nvSpPr>
        <p:spPr>
          <a:xfrm>
            <a:off x="4170325" y="1681484"/>
            <a:ext cx="4359349" cy="1938992"/>
          </a:xfrm>
          <a:prstGeom prst="rect">
            <a:avLst/>
          </a:prstGeom>
          <a:noFill/>
        </p:spPr>
        <p:txBody>
          <a:bodyPr wrap="square" rtlCol="0">
            <a:spAutoFit/>
          </a:bodyPr>
          <a:lstStyle/>
          <a:p>
            <a:r>
              <a:rPr lang="en-US" sz="2400" b="1" dirty="0" smtClean="0">
                <a:solidFill>
                  <a:schemeClr val="bg1"/>
                </a:solidFill>
                <a:latin typeface="Arial" panose="020B0604020202020204" pitchFamily="34" charset="0"/>
                <a:cs typeface="Arial" panose="020B0604020202020204" pitchFamily="34" charset="0"/>
              </a:rPr>
              <a:t>Some R&amp;D Performance Metrics Show Nevada Lags Virtually All Other States in Research and Innovation Output</a:t>
            </a:r>
            <a:endParaRPr lang="en-US" sz="2400" b="1" dirty="0">
              <a:solidFill>
                <a:schemeClr val="bg1"/>
              </a:solidFill>
              <a:latin typeface="Arial" panose="020B0604020202020204" pitchFamily="34" charset="0"/>
              <a:cs typeface="Arial" panose="020B0604020202020204" pitchFamily="34" charset="0"/>
            </a:endParaRPr>
          </a:p>
        </p:txBody>
      </p:sp>
      <p:sp>
        <p:nvSpPr>
          <p:cNvPr id="8" name="TextBox 7"/>
          <p:cNvSpPr txBox="1"/>
          <p:nvPr/>
        </p:nvSpPr>
        <p:spPr>
          <a:xfrm>
            <a:off x="4170325" y="3808348"/>
            <a:ext cx="4686596" cy="1938992"/>
          </a:xfrm>
          <a:prstGeom prst="rect">
            <a:avLst/>
          </a:prstGeom>
          <a:noFill/>
        </p:spPr>
        <p:txBody>
          <a:bodyPr wrap="square" rtlCol="0">
            <a:spAutoFit/>
          </a:bodyPr>
          <a:lstStyle/>
          <a:p>
            <a:r>
              <a:rPr lang="en-US" sz="2400" b="1" dirty="0" smtClean="0">
                <a:solidFill>
                  <a:schemeClr val="bg1"/>
                </a:solidFill>
                <a:latin typeface="Arial" panose="020B0604020202020204" pitchFamily="34" charset="0"/>
                <a:cs typeface="Arial" panose="020B0604020202020204" pitchFamily="34" charset="0"/>
              </a:rPr>
              <a:t>Our Underperformance in Many Student Success Outcomes is Well Known,  That Extends to Research Performance as Well</a:t>
            </a:r>
            <a:endParaRPr lang="en-US" sz="2400" b="1" dirty="0">
              <a:solidFill>
                <a:schemeClr val="bg1"/>
              </a:solidFill>
              <a:latin typeface="Arial" panose="020B0604020202020204" pitchFamily="34" charset="0"/>
              <a:cs typeface="Arial" panose="020B0604020202020204" pitchFamily="34" charset="0"/>
            </a:endParaRPr>
          </a:p>
        </p:txBody>
      </p:sp>
      <p:sp>
        <p:nvSpPr>
          <p:cNvPr id="4" name="AutoShape 6" descr="Image result for peculiar"/>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8" descr="Image result for peculiar"/>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5128" name="Picture 8" descr="https://ainsworthassociatesmechanicalengineers.files.wordpress.com/2012/07/cmm-final-007.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86365" y="3673702"/>
            <a:ext cx="3314183" cy="2208285"/>
          </a:xfrm>
          <a:prstGeom prst="rect">
            <a:avLst/>
          </a:prstGeom>
          <a:noFill/>
          <a:extLst>
            <a:ext uri="{909E8E84-426E-40DD-AFC4-6F175D3DCCD1}">
              <a14:hiddenFill xmlns:a14="http://schemas.microsoft.com/office/drawing/2010/main">
                <a:solidFill>
                  <a:srgbClr val="FFFFFF"/>
                </a:solidFill>
              </a14:hiddenFill>
            </a:ext>
          </a:extLst>
        </p:spPr>
      </p:pic>
      <p:pic>
        <p:nvPicPr>
          <p:cNvPr id="5130" name="Picture 10" descr="https://www.bi.vt.edu/content/generic_page/cinet-article-img.jp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460375" y="1681484"/>
            <a:ext cx="3340173" cy="19922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97714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LV RESTART2.png"/>
          <p:cNvPicPr>
            <a:picLocks noChangeAspect="1"/>
          </p:cNvPicPr>
          <p:nvPr/>
        </p:nvPicPr>
        <p:blipFill rotWithShape="1">
          <a:blip r:embed="rId2" cstate="email">
            <a:alphaModFix amt="61000"/>
            <a:extLst>
              <a:ext uri="{BEBA8EAE-BF5A-486C-A8C5-ECC9F3942E4B}">
                <a14:imgProps xmlns:a14="http://schemas.microsoft.com/office/drawing/2010/main">
                  <a14:imgLayer r:embed="rId3">
                    <a14:imgEffect>
                      <a14:colorTemperature colorTemp="1500"/>
                    </a14:imgEffect>
                    <a14:imgEffect>
                      <a14:saturation sat="0"/>
                    </a14:imgEffect>
                    <a14:imgEffect>
                      <a14:brightnessContrast bright="70000" contrast="20000"/>
                    </a14:imgEffect>
                  </a14:imgLayer>
                </a14:imgProps>
              </a:ext>
              <a:ext uri="{28A0092B-C50C-407E-A947-70E740481C1C}">
                <a14:useLocalDpi xmlns:a14="http://schemas.microsoft.com/office/drawing/2010/main" val="0"/>
              </a:ext>
            </a:extLst>
          </a:blip>
          <a:srcRect r="28610"/>
          <a:stretch/>
        </p:blipFill>
        <p:spPr>
          <a:xfrm>
            <a:off x="151239" y="284775"/>
            <a:ext cx="6337981" cy="1698850"/>
          </a:xfrm>
          <a:prstGeom prst="rect">
            <a:avLst/>
          </a:prstGeom>
        </p:spPr>
      </p:pic>
      <p:sp>
        <p:nvSpPr>
          <p:cNvPr id="3" name="Subtitle 2"/>
          <p:cNvSpPr>
            <a:spLocks noGrp="1"/>
          </p:cNvSpPr>
          <p:nvPr>
            <p:ph type="subTitle" idx="1"/>
          </p:nvPr>
        </p:nvSpPr>
        <p:spPr>
          <a:xfrm>
            <a:off x="229596" y="315751"/>
            <a:ext cx="8523905" cy="676057"/>
          </a:xfrm>
        </p:spPr>
        <p:txBody>
          <a:bodyPr>
            <a:noAutofit/>
          </a:bodyPr>
          <a:lstStyle/>
          <a:p>
            <a:pPr>
              <a:buSzPct val="70000"/>
            </a:pPr>
            <a:r>
              <a:rPr lang="en-US" sz="3600" b="1" dirty="0" smtClean="0">
                <a:solidFill>
                  <a:schemeClr val="bg1"/>
                </a:solidFill>
                <a:latin typeface="Arial"/>
                <a:cs typeface="Arial"/>
              </a:rPr>
              <a:t>Our Univ. R&amp;D Output Lags Behind </a:t>
            </a:r>
            <a:endParaRPr lang="en-US" sz="3600" b="1" dirty="0">
              <a:solidFill>
                <a:schemeClr val="bg1"/>
              </a:solidFill>
              <a:latin typeface="Arial"/>
              <a:cs typeface="Arial"/>
            </a:endParaRPr>
          </a:p>
        </p:txBody>
      </p:sp>
      <p:sp>
        <p:nvSpPr>
          <p:cNvPr id="9" name="TextBox 8"/>
          <p:cNvSpPr txBox="1"/>
          <p:nvPr/>
        </p:nvSpPr>
        <p:spPr>
          <a:xfrm>
            <a:off x="4213990" y="4687576"/>
            <a:ext cx="4855582" cy="523220"/>
          </a:xfrm>
          <a:prstGeom prst="rect">
            <a:avLst/>
          </a:prstGeom>
          <a:noFill/>
        </p:spPr>
        <p:txBody>
          <a:bodyPr wrap="square" rtlCol="0">
            <a:spAutoFit/>
          </a:bodyPr>
          <a:lstStyle/>
          <a:p>
            <a:r>
              <a:rPr lang="en-US" sz="2800" b="1" dirty="0" smtClean="0">
                <a:solidFill>
                  <a:schemeClr val="bg1"/>
                </a:solidFill>
                <a:latin typeface="Arial" panose="020B0604020202020204" pitchFamily="34" charset="0"/>
                <a:cs typeface="Arial" panose="020B0604020202020204" pitchFamily="34" charset="0"/>
              </a:rPr>
              <a:t>  </a:t>
            </a:r>
            <a:endParaRPr lang="en-US" sz="2800" b="1" dirty="0">
              <a:solidFill>
                <a:schemeClr val="bg1"/>
              </a:solidFill>
              <a:latin typeface="Arial" panose="020B0604020202020204" pitchFamily="34" charset="0"/>
              <a:cs typeface="Arial" panose="020B060402020202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924349962"/>
              </p:ext>
            </p:extLst>
          </p:nvPr>
        </p:nvGraphicFramePr>
        <p:xfrm>
          <a:off x="563526" y="1372252"/>
          <a:ext cx="7814931" cy="4780280"/>
        </p:xfrm>
        <a:graphic>
          <a:graphicData uri="http://schemas.openxmlformats.org/drawingml/2006/table">
            <a:tbl>
              <a:tblPr firstRow="1" bandRow="1">
                <a:tableStyleId>{5C22544A-7EE6-4342-B048-85BDC9FD1C3A}</a:tableStyleId>
              </a:tblPr>
              <a:tblGrid>
                <a:gridCol w="2679404">
                  <a:extLst>
                    <a:ext uri="{9D8B030D-6E8A-4147-A177-3AD203B41FA5}">
                      <a16:colId xmlns:a16="http://schemas.microsoft.com/office/drawing/2014/main" val="20000"/>
                    </a:ext>
                  </a:extLst>
                </a:gridCol>
                <a:gridCol w="2530550">
                  <a:extLst>
                    <a:ext uri="{9D8B030D-6E8A-4147-A177-3AD203B41FA5}">
                      <a16:colId xmlns:a16="http://schemas.microsoft.com/office/drawing/2014/main" val="20001"/>
                    </a:ext>
                  </a:extLst>
                </a:gridCol>
                <a:gridCol w="2604977">
                  <a:extLst>
                    <a:ext uri="{9D8B030D-6E8A-4147-A177-3AD203B41FA5}">
                      <a16:colId xmlns:a16="http://schemas.microsoft.com/office/drawing/2014/main" val="20002"/>
                    </a:ext>
                  </a:extLst>
                </a:gridCol>
              </a:tblGrid>
              <a:tr h="370840">
                <a:tc>
                  <a:txBody>
                    <a:bodyPr/>
                    <a:lstStyle/>
                    <a:p>
                      <a:pPr algn="ctr"/>
                      <a:r>
                        <a:rPr lang="en-US" sz="2000" b="1" dirty="0" smtClean="0">
                          <a:solidFill>
                            <a:schemeClr val="bg1"/>
                          </a:solidFill>
                          <a:latin typeface="Arial" panose="020B0604020202020204" pitchFamily="34" charset="0"/>
                          <a:cs typeface="Arial" panose="020B0604020202020204" pitchFamily="34" charset="0"/>
                        </a:rPr>
                        <a:t>University/</a:t>
                      </a:r>
                    </a:p>
                    <a:p>
                      <a:pPr algn="ctr"/>
                      <a:r>
                        <a:rPr lang="en-US" sz="2000" b="1" dirty="0" smtClean="0">
                          <a:solidFill>
                            <a:schemeClr val="bg1"/>
                          </a:solidFill>
                          <a:latin typeface="Arial" panose="020B0604020202020204" pitchFamily="34" charset="0"/>
                          <a:cs typeface="Arial" panose="020B0604020202020204" pitchFamily="34" charset="0"/>
                        </a:rPr>
                        <a:t>Universities</a:t>
                      </a:r>
                      <a:endParaRPr lang="en-US" sz="2000" b="1" dirty="0">
                        <a:solidFill>
                          <a:schemeClr val="bg1"/>
                        </a:solidFill>
                        <a:latin typeface="Arial" panose="020B0604020202020204" pitchFamily="34" charset="0"/>
                        <a:cs typeface="Arial" panose="020B0604020202020204" pitchFamily="34" charset="0"/>
                      </a:endParaRPr>
                    </a:p>
                  </a:txBody>
                  <a:tcPr anchor="ctr"/>
                </a:tc>
                <a:tc>
                  <a:txBody>
                    <a:bodyPr/>
                    <a:lstStyle/>
                    <a:p>
                      <a:pPr algn="ctr"/>
                      <a:r>
                        <a:rPr lang="en-US" sz="2000" b="1" dirty="0" smtClean="0">
                          <a:solidFill>
                            <a:schemeClr val="bg1"/>
                          </a:solidFill>
                          <a:latin typeface="Arial" panose="020B0604020202020204" pitchFamily="34" charset="0"/>
                          <a:cs typeface="Arial" panose="020B0604020202020204" pitchFamily="34" charset="0"/>
                        </a:rPr>
                        <a:t>City/</a:t>
                      </a:r>
                    </a:p>
                    <a:p>
                      <a:pPr algn="ctr"/>
                      <a:r>
                        <a:rPr lang="en-US" sz="2000" b="1" dirty="0" smtClean="0">
                          <a:solidFill>
                            <a:schemeClr val="bg1"/>
                          </a:solidFill>
                          <a:latin typeface="Arial" panose="020B0604020202020204" pitchFamily="34" charset="0"/>
                          <a:cs typeface="Arial" panose="020B0604020202020204" pitchFamily="34" charset="0"/>
                        </a:rPr>
                        <a:t>Cities</a:t>
                      </a:r>
                      <a:endParaRPr lang="en-US" sz="2000" b="1" dirty="0">
                        <a:solidFill>
                          <a:schemeClr val="bg1"/>
                        </a:solidFill>
                        <a:latin typeface="Arial" panose="020B0604020202020204" pitchFamily="34" charset="0"/>
                        <a:cs typeface="Arial" panose="020B0604020202020204" pitchFamily="34" charset="0"/>
                      </a:endParaRPr>
                    </a:p>
                  </a:txBody>
                  <a:tcPr anchor="ctr"/>
                </a:tc>
                <a:tc>
                  <a:txBody>
                    <a:bodyPr/>
                    <a:lstStyle/>
                    <a:p>
                      <a:pPr algn="ctr"/>
                      <a:r>
                        <a:rPr lang="en-US" sz="2000" b="1" dirty="0" smtClean="0">
                          <a:solidFill>
                            <a:schemeClr val="bg1"/>
                          </a:solidFill>
                          <a:latin typeface="Arial" panose="020B0604020202020204" pitchFamily="34" charset="0"/>
                          <a:cs typeface="Arial" panose="020B0604020202020204" pitchFamily="34" charset="0"/>
                        </a:rPr>
                        <a:t> University R&amp;D</a:t>
                      </a:r>
                    </a:p>
                    <a:p>
                      <a:pPr algn="ctr"/>
                      <a:r>
                        <a:rPr lang="en-US" sz="2000" b="1" dirty="0" smtClean="0">
                          <a:solidFill>
                            <a:schemeClr val="bg1"/>
                          </a:solidFill>
                          <a:latin typeface="Arial" panose="020B0604020202020204" pitchFamily="34" charset="0"/>
                          <a:cs typeface="Arial" panose="020B0604020202020204" pitchFamily="34" charset="0"/>
                        </a:rPr>
                        <a:t>($ Millions)</a:t>
                      </a:r>
                    </a:p>
                  </a:txBody>
                  <a:tcPr anchor="ctr"/>
                </a:tc>
                <a:extLst>
                  <a:ext uri="{0D108BD9-81ED-4DB2-BD59-A6C34878D82A}">
                    <a16:rowId xmlns:a16="http://schemas.microsoft.com/office/drawing/2014/main" val="10000"/>
                  </a:ext>
                </a:extLst>
              </a:tr>
              <a:tr h="370840">
                <a:tc>
                  <a:txBody>
                    <a:bodyPr/>
                    <a:lstStyle/>
                    <a:p>
                      <a:pPr algn="ctr"/>
                      <a:r>
                        <a:rPr lang="en-US" b="1" dirty="0" smtClean="0">
                          <a:solidFill>
                            <a:schemeClr val="tx1"/>
                          </a:solidFill>
                          <a:latin typeface="Arial" panose="020B0604020202020204" pitchFamily="34" charset="0"/>
                          <a:cs typeface="Arial" panose="020B0604020202020204" pitchFamily="34" charset="0"/>
                        </a:rPr>
                        <a:t>Univ. of Arizona</a:t>
                      </a:r>
                      <a:endParaRPr lang="en-US" b="1" dirty="0">
                        <a:solidFill>
                          <a:schemeClr val="tx1"/>
                        </a:solidFill>
                        <a:latin typeface="Arial" panose="020B0604020202020204" pitchFamily="34" charset="0"/>
                        <a:cs typeface="Arial" panose="020B0604020202020204" pitchFamily="34" charset="0"/>
                      </a:endParaRPr>
                    </a:p>
                  </a:txBody>
                  <a:tcPr anchor="ctr"/>
                </a:tc>
                <a:tc>
                  <a:txBody>
                    <a:bodyPr/>
                    <a:lstStyle/>
                    <a:p>
                      <a:pPr algn="ctr"/>
                      <a:r>
                        <a:rPr lang="en-US" b="1" dirty="0" smtClean="0">
                          <a:solidFill>
                            <a:schemeClr val="tx1"/>
                          </a:solidFill>
                          <a:latin typeface="Arial" panose="020B0604020202020204" pitchFamily="34" charset="0"/>
                          <a:cs typeface="Arial" panose="020B0604020202020204" pitchFamily="34" charset="0"/>
                        </a:rPr>
                        <a:t>Tucson</a:t>
                      </a:r>
                      <a:endParaRPr lang="en-US" b="1" dirty="0">
                        <a:solidFill>
                          <a:schemeClr val="tx1"/>
                        </a:solidFill>
                        <a:latin typeface="Arial" panose="020B0604020202020204" pitchFamily="34" charset="0"/>
                        <a:cs typeface="Arial" panose="020B0604020202020204" pitchFamily="34" charset="0"/>
                      </a:endParaRPr>
                    </a:p>
                  </a:txBody>
                  <a:tcPr anchor="ctr"/>
                </a:tc>
                <a:tc>
                  <a:txBody>
                    <a:bodyPr/>
                    <a:lstStyle/>
                    <a:p>
                      <a:pPr algn="ctr"/>
                      <a:r>
                        <a:rPr lang="en-US" b="1" dirty="0" smtClean="0">
                          <a:solidFill>
                            <a:schemeClr val="tx1"/>
                          </a:solidFill>
                          <a:latin typeface="Arial" panose="020B0604020202020204" pitchFamily="34" charset="0"/>
                          <a:cs typeface="Arial" panose="020B0604020202020204" pitchFamily="34" charset="0"/>
                        </a:rPr>
                        <a:t>$588,088</a:t>
                      </a:r>
                      <a:endParaRPr lang="en-US" b="1" dirty="0">
                        <a:solidFill>
                          <a:schemeClr val="tx1"/>
                        </a:solidFill>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0001"/>
                  </a:ext>
                </a:extLst>
              </a:tr>
              <a:tr h="370840">
                <a:tc>
                  <a:txBody>
                    <a:bodyPr/>
                    <a:lstStyle/>
                    <a:p>
                      <a:pPr algn="ctr"/>
                      <a:r>
                        <a:rPr lang="en-US" b="1" dirty="0" smtClean="0">
                          <a:solidFill>
                            <a:schemeClr val="tx1"/>
                          </a:solidFill>
                          <a:latin typeface="Arial" panose="020B0604020202020204" pitchFamily="34" charset="0"/>
                          <a:cs typeface="Arial" panose="020B0604020202020204" pitchFamily="34" charset="0"/>
                        </a:rPr>
                        <a:t>Colorado State Univ.</a:t>
                      </a:r>
                      <a:endParaRPr lang="en-US" b="1" dirty="0">
                        <a:solidFill>
                          <a:schemeClr val="tx1"/>
                        </a:solidFill>
                        <a:latin typeface="Arial" panose="020B0604020202020204" pitchFamily="34" charset="0"/>
                        <a:cs typeface="Arial" panose="020B0604020202020204" pitchFamily="34" charset="0"/>
                      </a:endParaRPr>
                    </a:p>
                  </a:txBody>
                  <a:tcPr anchor="ctr"/>
                </a:tc>
                <a:tc>
                  <a:txBody>
                    <a:bodyPr/>
                    <a:lstStyle/>
                    <a:p>
                      <a:pPr algn="ctr"/>
                      <a:r>
                        <a:rPr lang="en-US" b="1" dirty="0" smtClean="0">
                          <a:solidFill>
                            <a:schemeClr val="tx1"/>
                          </a:solidFill>
                          <a:latin typeface="Arial" panose="020B0604020202020204" pitchFamily="34" charset="0"/>
                          <a:cs typeface="Arial" panose="020B0604020202020204" pitchFamily="34" charset="0"/>
                        </a:rPr>
                        <a:t>Fort Collins</a:t>
                      </a:r>
                      <a:endParaRPr lang="en-US" b="1" dirty="0">
                        <a:solidFill>
                          <a:schemeClr val="tx1"/>
                        </a:solidFill>
                        <a:latin typeface="Arial" panose="020B0604020202020204" pitchFamily="34" charset="0"/>
                        <a:cs typeface="Arial" panose="020B0604020202020204" pitchFamily="34" charset="0"/>
                      </a:endParaRPr>
                    </a:p>
                  </a:txBody>
                  <a:tcPr anchor="ctr"/>
                </a:tc>
                <a:tc>
                  <a:txBody>
                    <a:bodyPr/>
                    <a:lstStyle/>
                    <a:p>
                      <a:pPr algn="ctr"/>
                      <a:r>
                        <a:rPr lang="en-US" b="1" dirty="0" smtClean="0">
                          <a:solidFill>
                            <a:schemeClr val="tx1"/>
                          </a:solidFill>
                          <a:latin typeface="Arial" panose="020B0604020202020204" pitchFamily="34" charset="0"/>
                          <a:cs typeface="Arial" panose="020B0604020202020204" pitchFamily="34" charset="0"/>
                        </a:rPr>
                        <a:t>$307,978</a:t>
                      </a:r>
                      <a:endParaRPr lang="en-US" b="1" dirty="0">
                        <a:solidFill>
                          <a:schemeClr val="tx1"/>
                        </a:solidFill>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0002"/>
                  </a:ext>
                </a:extLst>
              </a:tr>
              <a:tr h="370840">
                <a:tc>
                  <a:txBody>
                    <a:bodyPr/>
                    <a:lstStyle/>
                    <a:p>
                      <a:pPr algn="ctr"/>
                      <a:r>
                        <a:rPr lang="en-US" b="1" dirty="0" smtClean="0">
                          <a:solidFill>
                            <a:schemeClr val="tx1"/>
                          </a:solidFill>
                          <a:latin typeface="Arial" panose="020B0604020202020204" pitchFamily="34" charset="0"/>
                          <a:cs typeface="Arial" panose="020B0604020202020204" pitchFamily="34" charset="0"/>
                        </a:rPr>
                        <a:t>Oregon State Univ.</a:t>
                      </a:r>
                      <a:endParaRPr lang="en-US" b="1" dirty="0">
                        <a:solidFill>
                          <a:schemeClr val="tx1"/>
                        </a:solidFill>
                        <a:latin typeface="Arial" panose="020B0604020202020204" pitchFamily="34" charset="0"/>
                        <a:cs typeface="Arial" panose="020B0604020202020204" pitchFamily="34" charset="0"/>
                      </a:endParaRPr>
                    </a:p>
                  </a:txBody>
                  <a:tcPr anchor="ctr"/>
                </a:tc>
                <a:tc>
                  <a:txBody>
                    <a:bodyPr/>
                    <a:lstStyle/>
                    <a:p>
                      <a:pPr algn="ctr"/>
                      <a:r>
                        <a:rPr lang="en-US" b="1" dirty="0" smtClean="0">
                          <a:solidFill>
                            <a:schemeClr val="tx1"/>
                          </a:solidFill>
                          <a:latin typeface="Arial" panose="020B0604020202020204" pitchFamily="34" charset="0"/>
                          <a:cs typeface="Arial" panose="020B0604020202020204" pitchFamily="34" charset="0"/>
                        </a:rPr>
                        <a:t>Corvallis</a:t>
                      </a:r>
                      <a:endParaRPr lang="en-US" b="1" dirty="0">
                        <a:solidFill>
                          <a:schemeClr val="tx1"/>
                        </a:solidFill>
                        <a:latin typeface="Arial" panose="020B0604020202020204" pitchFamily="34" charset="0"/>
                        <a:cs typeface="Arial" panose="020B0604020202020204" pitchFamily="34" charset="0"/>
                      </a:endParaRPr>
                    </a:p>
                  </a:txBody>
                  <a:tcPr anchor="ctr"/>
                </a:tc>
                <a:tc>
                  <a:txBody>
                    <a:bodyPr/>
                    <a:lstStyle/>
                    <a:p>
                      <a:pPr algn="ctr"/>
                      <a:r>
                        <a:rPr lang="en-US" b="1" dirty="0" smtClean="0">
                          <a:solidFill>
                            <a:schemeClr val="tx1"/>
                          </a:solidFill>
                          <a:latin typeface="Arial" panose="020B0604020202020204" pitchFamily="34" charset="0"/>
                          <a:cs typeface="Arial" panose="020B0604020202020204" pitchFamily="34" charset="0"/>
                        </a:rPr>
                        <a:t>$230,963</a:t>
                      </a:r>
                      <a:endParaRPr lang="en-US" b="1" dirty="0">
                        <a:solidFill>
                          <a:schemeClr val="tx1"/>
                        </a:solidFill>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0003"/>
                  </a:ext>
                </a:extLst>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solidFill>
                            <a:schemeClr val="tx1"/>
                          </a:solidFill>
                          <a:latin typeface="Arial" panose="020B0604020202020204" pitchFamily="34" charset="0"/>
                          <a:cs typeface="Arial" panose="020B0604020202020204" pitchFamily="34" charset="0"/>
                        </a:rPr>
                        <a:t>Mississippi State Univ.</a:t>
                      </a:r>
                    </a:p>
                  </a:txBody>
                  <a:tcPr anchor="ctr"/>
                </a:tc>
                <a:tc>
                  <a:txBody>
                    <a:bodyPr/>
                    <a:lstStyle/>
                    <a:p>
                      <a:pPr algn="ctr"/>
                      <a:r>
                        <a:rPr lang="en-US" b="1" dirty="0" err="1" smtClean="0">
                          <a:solidFill>
                            <a:schemeClr val="tx1"/>
                          </a:solidFill>
                          <a:latin typeface="Arial" panose="020B0604020202020204" pitchFamily="34" charset="0"/>
                          <a:cs typeface="Arial" panose="020B0604020202020204" pitchFamily="34" charset="0"/>
                        </a:rPr>
                        <a:t>Starkeville</a:t>
                      </a:r>
                      <a:endParaRPr lang="en-US" b="1" dirty="0">
                        <a:solidFill>
                          <a:schemeClr val="tx1"/>
                        </a:solidFill>
                        <a:latin typeface="Arial" panose="020B0604020202020204" pitchFamily="34" charset="0"/>
                        <a:cs typeface="Arial" panose="020B0604020202020204" pitchFamily="34" charset="0"/>
                      </a:endParaRPr>
                    </a:p>
                  </a:txBody>
                  <a:tcPr anchor="ctr"/>
                </a:tc>
                <a:tc>
                  <a:txBody>
                    <a:bodyPr/>
                    <a:lstStyle/>
                    <a:p>
                      <a:pPr algn="ctr"/>
                      <a:r>
                        <a:rPr lang="en-US" b="1" dirty="0" smtClean="0">
                          <a:solidFill>
                            <a:schemeClr val="tx1"/>
                          </a:solidFill>
                          <a:latin typeface="Arial" panose="020B0604020202020204" pitchFamily="34" charset="0"/>
                          <a:cs typeface="Arial" panose="020B0604020202020204" pitchFamily="34" charset="0"/>
                        </a:rPr>
                        <a:t>$209,729</a:t>
                      </a:r>
                      <a:endParaRPr lang="en-US" b="1" dirty="0">
                        <a:solidFill>
                          <a:schemeClr val="tx1"/>
                        </a:solidFill>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0004"/>
                  </a:ext>
                </a:extLst>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solidFill>
                            <a:schemeClr val="tx1"/>
                          </a:solidFill>
                          <a:latin typeface="Arial" panose="020B0604020202020204" pitchFamily="34" charset="0"/>
                          <a:cs typeface="Arial" panose="020B0604020202020204" pitchFamily="34" charset="0"/>
                        </a:rPr>
                        <a:t>U. of Central Florida</a:t>
                      </a:r>
                    </a:p>
                  </a:txBody>
                  <a:tcPr anchor="ctr"/>
                </a:tc>
                <a:tc>
                  <a:txBody>
                    <a:bodyPr/>
                    <a:lstStyle/>
                    <a:p>
                      <a:pPr algn="ctr"/>
                      <a:r>
                        <a:rPr lang="en-US" b="1" dirty="0" smtClean="0">
                          <a:solidFill>
                            <a:schemeClr val="tx1"/>
                          </a:solidFill>
                          <a:latin typeface="Arial" panose="020B0604020202020204" pitchFamily="34" charset="0"/>
                          <a:cs typeface="Arial" panose="020B0604020202020204" pitchFamily="34" charset="0"/>
                        </a:rPr>
                        <a:t>Orlando</a:t>
                      </a:r>
                      <a:endParaRPr lang="en-US" b="1" dirty="0">
                        <a:solidFill>
                          <a:schemeClr val="tx1"/>
                        </a:solidFill>
                        <a:latin typeface="Arial" panose="020B0604020202020204" pitchFamily="34" charset="0"/>
                        <a:cs typeface="Arial" panose="020B0604020202020204" pitchFamily="34" charset="0"/>
                      </a:endParaRPr>
                    </a:p>
                  </a:txBody>
                  <a:tcPr anchor="ctr"/>
                </a:tc>
                <a:tc>
                  <a:txBody>
                    <a:bodyPr/>
                    <a:lstStyle/>
                    <a:p>
                      <a:pPr algn="ctr"/>
                      <a:r>
                        <a:rPr lang="en-US" b="1" dirty="0" smtClean="0">
                          <a:solidFill>
                            <a:schemeClr val="tx1"/>
                          </a:solidFill>
                          <a:latin typeface="Arial" panose="020B0604020202020204" pitchFamily="34" charset="0"/>
                          <a:cs typeface="Arial" panose="020B0604020202020204" pitchFamily="34" charset="0"/>
                        </a:rPr>
                        <a:t>$185,555</a:t>
                      </a:r>
                      <a:endParaRPr lang="en-US" b="1" dirty="0">
                        <a:solidFill>
                          <a:schemeClr val="tx1"/>
                        </a:solidFill>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0005"/>
                  </a:ext>
                </a:extLst>
              </a:tr>
              <a:tr h="370840">
                <a:tc>
                  <a:txBody>
                    <a:bodyPr/>
                    <a:lstStyle/>
                    <a:p>
                      <a:pPr algn="ctr"/>
                      <a:r>
                        <a:rPr lang="en-US" b="1" dirty="0" smtClean="0">
                          <a:solidFill>
                            <a:schemeClr val="tx1"/>
                          </a:solidFill>
                          <a:latin typeface="Arial" panose="020B0604020202020204" pitchFamily="34" charset="0"/>
                          <a:cs typeface="Arial" panose="020B0604020202020204" pitchFamily="34" charset="0"/>
                        </a:rPr>
                        <a:t>Kansas State</a:t>
                      </a:r>
                      <a:r>
                        <a:rPr lang="en-US" b="1" baseline="0" dirty="0" smtClean="0">
                          <a:solidFill>
                            <a:schemeClr val="tx1"/>
                          </a:solidFill>
                          <a:latin typeface="Arial" panose="020B0604020202020204" pitchFamily="34" charset="0"/>
                          <a:cs typeface="Arial" panose="020B0604020202020204" pitchFamily="34" charset="0"/>
                        </a:rPr>
                        <a:t> Univ.</a:t>
                      </a:r>
                      <a:endParaRPr lang="en-US" b="1" dirty="0">
                        <a:solidFill>
                          <a:schemeClr val="tx1"/>
                        </a:solidFill>
                        <a:latin typeface="Arial" panose="020B0604020202020204" pitchFamily="34" charset="0"/>
                        <a:cs typeface="Arial" panose="020B0604020202020204" pitchFamily="34" charset="0"/>
                      </a:endParaRPr>
                    </a:p>
                  </a:txBody>
                  <a:tcPr anchor="ctr"/>
                </a:tc>
                <a:tc>
                  <a:txBody>
                    <a:bodyPr/>
                    <a:lstStyle/>
                    <a:p>
                      <a:pPr algn="ctr"/>
                      <a:r>
                        <a:rPr lang="en-US" b="1" dirty="0" smtClean="0">
                          <a:solidFill>
                            <a:schemeClr val="tx1"/>
                          </a:solidFill>
                          <a:latin typeface="Arial" panose="020B0604020202020204" pitchFamily="34" charset="0"/>
                          <a:cs typeface="Arial" panose="020B0604020202020204" pitchFamily="34" charset="0"/>
                        </a:rPr>
                        <a:t>Manhattan</a:t>
                      </a:r>
                      <a:endParaRPr lang="en-US" b="1" dirty="0">
                        <a:solidFill>
                          <a:schemeClr val="tx1"/>
                        </a:solidFill>
                        <a:latin typeface="Arial" panose="020B0604020202020204" pitchFamily="34" charset="0"/>
                        <a:cs typeface="Arial" panose="020B0604020202020204" pitchFamily="34" charset="0"/>
                      </a:endParaRPr>
                    </a:p>
                  </a:txBody>
                  <a:tcPr anchor="ctr"/>
                </a:tc>
                <a:tc>
                  <a:txBody>
                    <a:bodyPr/>
                    <a:lstStyle/>
                    <a:p>
                      <a:pPr algn="ctr"/>
                      <a:r>
                        <a:rPr lang="en-US" b="1" dirty="0" smtClean="0">
                          <a:solidFill>
                            <a:schemeClr val="tx1"/>
                          </a:solidFill>
                          <a:latin typeface="Arial" panose="020B0604020202020204" pitchFamily="34" charset="0"/>
                          <a:cs typeface="Arial" panose="020B0604020202020204" pitchFamily="34" charset="0"/>
                        </a:rPr>
                        <a:t>$184,945</a:t>
                      </a:r>
                      <a:endParaRPr lang="en-US" b="1" dirty="0">
                        <a:solidFill>
                          <a:schemeClr val="tx1"/>
                        </a:solidFill>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0006"/>
                  </a:ext>
                </a:extLst>
              </a:tr>
              <a:tr h="370840">
                <a:tc>
                  <a:txBody>
                    <a:bodyPr/>
                    <a:lstStyle/>
                    <a:p>
                      <a:pPr algn="ctr"/>
                      <a:r>
                        <a:rPr lang="en-US" b="1" dirty="0" smtClean="0">
                          <a:solidFill>
                            <a:schemeClr val="tx1"/>
                          </a:solidFill>
                          <a:latin typeface="Arial" panose="020B0604020202020204" pitchFamily="34" charset="0"/>
                          <a:cs typeface="Arial" panose="020B0604020202020204" pitchFamily="34" charset="0"/>
                        </a:rPr>
                        <a:t>Utah State Univ.</a:t>
                      </a:r>
                      <a:endParaRPr lang="en-US" b="1" dirty="0">
                        <a:solidFill>
                          <a:schemeClr val="tx1"/>
                        </a:solidFill>
                        <a:latin typeface="Arial" panose="020B0604020202020204" pitchFamily="34" charset="0"/>
                        <a:cs typeface="Arial" panose="020B0604020202020204" pitchFamily="34" charset="0"/>
                      </a:endParaRPr>
                    </a:p>
                  </a:txBody>
                  <a:tcPr anchor="ctr"/>
                </a:tc>
                <a:tc>
                  <a:txBody>
                    <a:bodyPr/>
                    <a:lstStyle/>
                    <a:p>
                      <a:pPr algn="ctr"/>
                      <a:r>
                        <a:rPr lang="en-US" b="1" dirty="0" smtClean="0">
                          <a:solidFill>
                            <a:schemeClr val="tx1"/>
                          </a:solidFill>
                          <a:latin typeface="Arial" panose="020B0604020202020204" pitchFamily="34" charset="0"/>
                          <a:cs typeface="Arial" panose="020B0604020202020204" pitchFamily="34" charset="0"/>
                        </a:rPr>
                        <a:t>Logan</a:t>
                      </a:r>
                      <a:endParaRPr lang="en-US" b="1" dirty="0">
                        <a:solidFill>
                          <a:schemeClr val="tx1"/>
                        </a:solidFill>
                        <a:latin typeface="Arial" panose="020B0604020202020204" pitchFamily="34" charset="0"/>
                        <a:cs typeface="Arial" panose="020B0604020202020204" pitchFamily="34" charset="0"/>
                      </a:endParaRPr>
                    </a:p>
                  </a:txBody>
                  <a:tcPr anchor="ctr"/>
                </a:tc>
                <a:tc>
                  <a:txBody>
                    <a:bodyPr/>
                    <a:lstStyle/>
                    <a:p>
                      <a:pPr algn="ctr"/>
                      <a:r>
                        <a:rPr lang="en-US" b="1" dirty="0" smtClean="0">
                          <a:solidFill>
                            <a:schemeClr val="tx1"/>
                          </a:solidFill>
                          <a:latin typeface="Arial" panose="020B0604020202020204" pitchFamily="34" charset="0"/>
                          <a:cs typeface="Arial" panose="020B0604020202020204" pitchFamily="34" charset="0"/>
                        </a:rPr>
                        <a:t>$164,892</a:t>
                      </a:r>
                      <a:endParaRPr lang="en-US" b="1" dirty="0">
                        <a:solidFill>
                          <a:schemeClr val="tx1"/>
                        </a:solidFill>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0007"/>
                  </a:ext>
                </a:extLst>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solidFill>
                            <a:schemeClr val="tx1"/>
                          </a:solidFill>
                          <a:latin typeface="Arial" panose="020B0604020202020204" pitchFamily="34" charset="0"/>
                          <a:cs typeface="Arial" panose="020B0604020202020204" pitchFamily="34" charset="0"/>
                        </a:rPr>
                        <a:t>Univ. of Alaska</a:t>
                      </a:r>
                    </a:p>
                  </a:txBody>
                  <a:tcPr anchor="ctr"/>
                </a:tc>
                <a:tc>
                  <a:txBody>
                    <a:bodyPr/>
                    <a:lstStyle/>
                    <a:p>
                      <a:pPr algn="ctr"/>
                      <a:r>
                        <a:rPr lang="en-US" b="1" dirty="0" smtClean="0">
                          <a:solidFill>
                            <a:schemeClr val="tx1"/>
                          </a:solidFill>
                          <a:latin typeface="Arial" panose="020B0604020202020204" pitchFamily="34" charset="0"/>
                          <a:cs typeface="Arial" panose="020B0604020202020204" pitchFamily="34" charset="0"/>
                        </a:rPr>
                        <a:t>Fairbanks</a:t>
                      </a:r>
                      <a:endParaRPr lang="en-US" b="1" dirty="0">
                        <a:solidFill>
                          <a:schemeClr val="tx1"/>
                        </a:solidFill>
                        <a:latin typeface="Arial" panose="020B0604020202020204" pitchFamily="34" charset="0"/>
                        <a:cs typeface="Arial" panose="020B0604020202020204" pitchFamily="34" charset="0"/>
                      </a:endParaRPr>
                    </a:p>
                  </a:txBody>
                  <a:tcPr anchor="ctr"/>
                </a:tc>
                <a:tc>
                  <a:txBody>
                    <a:bodyPr/>
                    <a:lstStyle/>
                    <a:p>
                      <a:pPr algn="ctr"/>
                      <a:r>
                        <a:rPr lang="en-US" b="1" dirty="0" smtClean="0">
                          <a:solidFill>
                            <a:schemeClr val="tx1"/>
                          </a:solidFill>
                          <a:latin typeface="Arial" panose="020B0604020202020204" pitchFamily="34" charset="0"/>
                          <a:cs typeface="Arial" panose="020B0604020202020204" pitchFamily="34" charset="0"/>
                        </a:rPr>
                        <a:t>$155,769</a:t>
                      </a:r>
                      <a:endParaRPr lang="en-US" b="1" dirty="0">
                        <a:solidFill>
                          <a:schemeClr val="tx1"/>
                        </a:solidFill>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0008"/>
                  </a:ext>
                </a:extLst>
              </a:tr>
              <a:tr h="370840">
                <a:tc>
                  <a:txBody>
                    <a:bodyPr/>
                    <a:lstStyle/>
                    <a:p>
                      <a:pPr algn="ctr"/>
                      <a:r>
                        <a:rPr lang="en-US" b="1" dirty="0" smtClean="0">
                          <a:solidFill>
                            <a:schemeClr val="tx1"/>
                          </a:solidFill>
                          <a:latin typeface="Arial" panose="020B0604020202020204" pitchFamily="34" charset="0"/>
                          <a:cs typeface="Arial" panose="020B0604020202020204" pitchFamily="34" charset="0"/>
                        </a:rPr>
                        <a:t>North Dakota State U.</a:t>
                      </a:r>
                      <a:endParaRPr lang="en-US" b="1" dirty="0">
                        <a:solidFill>
                          <a:schemeClr val="tx1"/>
                        </a:solidFill>
                        <a:latin typeface="Arial" panose="020B0604020202020204" pitchFamily="34" charset="0"/>
                        <a:cs typeface="Arial" panose="020B0604020202020204" pitchFamily="34" charset="0"/>
                      </a:endParaRPr>
                    </a:p>
                  </a:txBody>
                  <a:tcPr anchor="ctr"/>
                </a:tc>
                <a:tc>
                  <a:txBody>
                    <a:bodyPr/>
                    <a:lstStyle/>
                    <a:p>
                      <a:pPr algn="ctr"/>
                      <a:r>
                        <a:rPr lang="en-US" b="1" dirty="0" smtClean="0">
                          <a:solidFill>
                            <a:schemeClr val="tx1"/>
                          </a:solidFill>
                          <a:latin typeface="Arial" panose="020B0604020202020204" pitchFamily="34" charset="0"/>
                          <a:cs typeface="Arial" panose="020B0604020202020204" pitchFamily="34" charset="0"/>
                        </a:rPr>
                        <a:t>Fargo</a:t>
                      </a:r>
                      <a:endParaRPr lang="en-US" b="1" dirty="0">
                        <a:solidFill>
                          <a:schemeClr val="tx1"/>
                        </a:solidFill>
                        <a:latin typeface="Arial" panose="020B0604020202020204" pitchFamily="34" charset="0"/>
                        <a:cs typeface="Arial" panose="020B0604020202020204" pitchFamily="34" charset="0"/>
                      </a:endParaRPr>
                    </a:p>
                  </a:txBody>
                  <a:tcPr anchor="ctr"/>
                </a:tc>
                <a:tc>
                  <a:txBody>
                    <a:bodyPr/>
                    <a:lstStyle/>
                    <a:p>
                      <a:pPr algn="ctr"/>
                      <a:r>
                        <a:rPr lang="en-US" b="1" dirty="0" smtClean="0">
                          <a:solidFill>
                            <a:schemeClr val="tx1"/>
                          </a:solidFill>
                          <a:latin typeface="Arial" panose="020B0604020202020204" pitchFamily="34" charset="0"/>
                          <a:cs typeface="Arial" panose="020B0604020202020204" pitchFamily="34" charset="0"/>
                        </a:rPr>
                        <a:t>$154,437</a:t>
                      </a:r>
                      <a:endParaRPr lang="en-US" b="1" dirty="0">
                        <a:solidFill>
                          <a:schemeClr val="tx1"/>
                        </a:solidFill>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0009"/>
                  </a:ext>
                </a:extLst>
              </a:tr>
              <a:tr h="370840">
                <a:tc>
                  <a:txBody>
                    <a:bodyPr/>
                    <a:lstStyle/>
                    <a:p>
                      <a:pPr algn="ctr"/>
                      <a:r>
                        <a:rPr lang="en-US" b="1" dirty="0" smtClean="0">
                          <a:solidFill>
                            <a:schemeClr val="tx1"/>
                          </a:solidFill>
                          <a:latin typeface="Arial" panose="020B0604020202020204" pitchFamily="34" charset="0"/>
                          <a:cs typeface="Arial" panose="020B0604020202020204" pitchFamily="34" charset="0"/>
                        </a:rPr>
                        <a:t>New Mexico State U.</a:t>
                      </a:r>
                      <a:endParaRPr lang="en-US" b="1" dirty="0">
                        <a:solidFill>
                          <a:schemeClr val="tx1"/>
                        </a:solidFill>
                        <a:latin typeface="Arial" panose="020B0604020202020204" pitchFamily="34" charset="0"/>
                        <a:cs typeface="Arial" panose="020B0604020202020204" pitchFamily="34" charset="0"/>
                      </a:endParaRPr>
                    </a:p>
                  </a:txBody>
                  <a:tcPr anchor="ctr"/>
                </a:tc>
                <a:tc>
                  <a:txBody>
                    <a:bodyPr/>
                    <a:lstStyle/>
                    <a:p>
                      <a:pPr algn="ctr"/>
                      <a:r>
                        <a:rPr lang="en-US" b="1" dirty="0" smtClean="0">
                          <a:solidFill>
                            <a:schemeClr val="tx1"/>
                          </a:solidFill>
                          <a:latin typeface="Arial" panose="020B0604020202020204" pitchFamily="34" charset="0"/>
                          <a:cs typeface="Arial" panose="020B0604020202020204" pitchFamily="34" charset="0"/>
                        </a:rPr>
                        <a:t>Las Cruces</a:t>
                      </a:r>
                      <a:endParaRPr lang="en-US" b="1" dirty="0">
                        <a:solidFill>
                          <a:schemeClr val="tx1"/>
                        </a:solidFill>
                        <a:latin typeface="Arial" panose="020B0604020202020204" pitchFamily="34" charset="0"/>
                        <a:cs typeface="Arial" panose="020B0604020202020204" pitchFamily="34"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solidFill>
                            <a:schemeClr val="tx1"/>
                          </a:solidFill>
                          <a:latin typeface="Arial" panose="020B0604020202020204" pitchFamily="34" charset="0"/>
                          <a:cs typeface="Arial" panose="020B0604020202020204" pitchFamily="34" charset="0"/>
                        </a:rPr>
                        <a:t>$134,262</a:t>
                      </a:r>
                    </a:p>
                  </a:txBody>
                  <a:tcPr anchor="ctr"/>
                </a:tc>
                <a:extLst>
                  <a:ext uri="{0D108BD9-81ED-4DB2-BD59-A6C34878D82A}">
                    <a16:rowId xmlns:a16="http://schemas.microsoft.com/office/drawing/2014/main" val="10010"/>
                  </a:ext>
                </a:extLst>
              </a:tr>
              <a:tr h="370840">
                <a:tc>
                  <a:txBody>
                    <a:bodyPr/>
                    <a:lstStyle/>
                    <a:p>
                      <a:pPr algn="ctr"/>
                      <a:r>
                        <a:rPr lang="en-US" b="1" dirty="0" smtClean="0">
                          <a:solidFill>
                            <a:srgbClr val="FF0000"/>
                          </a:solidFill>
                          <a:latin typeface="Arial" panose="020B0604020202020204" pitchFamily="34" charset="0"/>
                          <a:cs typeface="Arial" panose="020B0604020202020204" pitchFamily="34" charset="0"/>
                        </a:rPr>
                        <a:t>UNLV/UNR</a:t>
                      </a:r>
                      <a:endParaRPr lang="en-US" b="1" dirty="0">
                        <a:solidFill>
                          <a:srgbClr val="FF0000"/>
                        </a:solidFill>
                        <a:latin typeface="Arial" panose="020B0604020202020204" pitchFamily="34" charset="0"/>
                        <a:cs typeface="Arial" panose="020B0604020202020204" pitchFamily="34" charset="0"/>
                      </a:endParaRPr>
                    </a:p>
                  </a:txBody>
                  <a:tcPr anchor="ctr"/>
                </a:tc>
                <a:tc>
                  <a:txBody>
                    <a:bodyPr/>
                    <a:lstStyle/>
                    <a:p>
                      <a:pPr algn="ctr"/>
                      <a:r>
                        <a:rPr lang="en-US" b="1" dirty="0" smtClean="0">
                          <a:solidFill>
                            <a:srgbClr val="FF0000"/>
                          </a:solidFill>
                          <a:latin typeface="Arial" panose="020B0604020202020204" pitchFamily="34" charset="0"/>
                          <a:cs typeface="Arial" panose="020B0604020202020204" pitchFamily="34" charset="0"/>
                        </a:rPr>
                        <a:t>Las Vegas/Reno</a:t>
                      </a:r>
                      <a:endParaRPr lang="en-US" b="1" dirty="0">
                        <a:solidFill>
                          <a:srgbClr val="FF0000"/>
                        </a:solidFill>
                        <a:latin typeface="Arial" panose="020B0604020202020204" pitchFamily="34" charset="0"/>
                        <a:cs typeface="Arial" panose="020B0604020202020204" pitchFamily="34" charset="0"/>
                      </a:endParaRPr>
                    </a:p>
                  </a:txBody>
                  <a:tcPr anchor="ctr"/>
                </a:tc>
                <a:tc>
                  <a:txBody>
                    <a:bodyPr/>
                    <a:lstStyle/>
                    <a:p>
                      <a:pPr algn="ctr"/>
                      <a:r>
                        <a:rPr lang="en-US" b="1" dirty="0" smtClean="0">
                          <a:solidFill>
                            <a:srgbClr val="FF0000"/>
                          </a:solidFill>
                          <a:latin typeface="Arial" panose="020B0604020202020204" pitchFamily="34" charset="0"/>
                          <a:cs typeface="Arial" panose="020B0604020202020204" pitchFamily="34" charset="0"/>
                        </a:rPr>
                        <a:t>$126,772</a:t>
                      </a:r>
                      <a:endParaRPr lang="en-US" b="1" dirty="0">
                        <a:solidFill>
                          <a:srgbClr val="FF0000"/>
                        </a:solidFill>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0011"/>
                  </a:ext>
                </a:extLst>
              </a:tr>
            </a:tbl>
          </a:graphicData>
        </a:graphic>
      </p:graphicFrame>
      <p:sp>
        <p:nvSpPr>
          <p:cNvPr id="2" name="TextBox 1"/>
          <p:cNvSpPr txBox="1"/>
          <p:nvPr/>
        </p:nvSpPr>
        <p:spPr>
          <a:xfrm>
            <a:off x="563526" y="6269297"/>
            <a:ext cx="7814931" cy="384721"/>
          </a:xfrm>
          <a:prstGeom prst="rect">
            <a:avLst/>
          </a:prstGeom>
          <a:noFill/>
        </p:spPr>
        <p:txBody>
          <a:bodyPr wrap="square" rtlCol="0">
            <a:spAutoFit/>
          </a:bodyPr>
          <a:lstStyle/>
          <a:p>
            <a:pPr algn="ctr">
              <a:buSzPct val="70000"/>
            </a:pPr>
            <a:r>
              <a:rPr lang="en-US" sz="1900" b="1" dirty="0" smtClean="0">
                <a:solidFill>
                  <a:schemeClr val="bg1"/>
                </a:solidFill>
                <a:latin typeface="Arial"/>
                <a:cs typeface="Arial"/>
              </a:rPr>
              <a:t>Source: National Science Foundation, R&amp;D Expenditures in 2014 </a:t>
            </a:r>
            <a:endParaRPr lang="en-US" sz="1900" b="1" dirty="0">
              <a:solidFill>
                <a:schemeClr val="bg1"/>
              </a:solidFill>
              <a:latin typeface="Arial"/>
              <a:cs typeface="Arial"/>
            </a:endParaRPr>
          </a:p>
        </p:txBody>
      </p:sp>
    </p:spTree>
    <p:extLst>
      <p:ext uri="{BB962C8B-B14F-4D97-AF65-F5344CB8AC3E}">
        <p14:creationId xmlns:p14="http://schemas.microsoft.com/office/powerpoint/2010/main" val="27181509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LV RESTART2.png"/>
          <p:cNvPicPr>
            <a:picLocks noChangeAspect="1"/>
          </p:cNvPicPr>
          <p:nvPr/>
        </p:nvPicPr>
        <p:blipFill rotWithShape="1">
          <a:blip r:embed="rId2" cstate="email">
            <a:alphaModFix amt="61000"/>
            <a:extLst>
              <a:ext uri="{BEBA8EAE-BF5A-486C-A8C5-ECC9F3942E4B}">
                <a14:imgProps xmlns:a14="http://schemas.microsoft.com/office/drawing/2010/main">
                  <a14:imgLayer r:embed="rId3">
                    <a14:imgEffect>
                      <a14:colorTemperature colorTemp="1500"/>
                    </a14:imgEffect>
                    <a14:imgEffect>
                      <a14:saturation sat="0"/>
                    </a14:imgEffect>
                    <a14:imgEffect>
                      <a14:brightnessContrast bright="70000" contrast="20000"/>
                    </a14:imgEffect>
                  </a14:imgLayer>
                </a14:imgProps>
              </a:ext>
              <a:ext uri="{28A0092B-C50C-407E-A947-70E740481C1C}">
                <a14:useLocalDpi xmlns:a14="http://schemas.microsoft.com/office/drawing/2010/main" val="0"/>
              </a:ext>
            </a:extLst>
          </a:blip>
          <a:srcRect r="28610"/>
          <a:stretch/>
        </p:blipFill>
        <p:spPr>
          <a:xfrm>
            <a:off x="151239" y="284775"/>
            <a:ext cx="6337981" cy="1698850"/>
          </a:xfrm>
          <a:prstGeom prst="rect">
            <a:avLst/>
          </a:prstGeom>
        </p:spPr>
      </p:pic>
      <p:sp>
        <p:nvSpPr>
          <p:cNvPr id="3" name="Subtitle 2"/>
          <p:cNvSpPr>
            <a:spLocks noGrp="1"/>
          </p:cNvSpPr>
          <p:nvPr>
            <p:ph type="subTitle" idx="1"/>
          </p:nvPr>
        </p:nvSpPr>
        <p:spPr>
          <a:xfrm>
            <a:off x="229596" y="315751"/>
            <a:ext cx="8523905" cy="676057"/>
          </a:xfrm>
        </p:spPr>
        <p:txBody>
          <a:bodyPr>
            <a:noAutofit/>
          </a:bodyPr>
          <a:lstStyle/>
          <a:p>
            <a:pPr>
              <a:buSzPct val="70000"/>
            </a:pPr>
            <a:r>
              <a:rPr lang="en-US" sz="3600" b="1" dirty="0" smtClean="0">
                <a:solidFill>
                  <a:schemeClr val="bg1"/>
                </a:solidFill>
                <a:latin typeface="Arial"/>
                <a:cs typeface="Arial"/>
              </a:rPr>
              <a:t>Even Mississippi Leads Nevada </a:t>
            </a:r>
            <a:endParaRPr lang="en-US" sz="3600" b="1" dirty="0">
              <a:solidFill>
                <a:schemeClr val="bg1"/>
              </a:solidFill>
              <a:latin typeface="Arial"/>
              <a:cs typeface="Arial"/>
            </a:endParaRPr>
          </a:p>
        </p:txBody>
      </p:sp>
      <p:sp>
        <p:nvSpPr>
          <p:cNvPr id="9" name="TextBox 8"/>
          <p:cNvSpPr txBox="1"/>
          <p:nvPr/>
        </p:nvSpPr>
        <p:spPr>
          <a:xfrm>
            <a:off x="4213990" y="4687576"/>
            <a:ext cx="4855582" cy="523220"/>
          </a:xfrm>
          <a:prstGeom prst="rect">
            <a:avLst/>
          </a:prstGeom>
          <a:noFill/>
        </p:spPr>
        <p:txBody>
          <a:bodyPr wrap="square" rtlCol="0">
            <a:spAutoFit/>
          </a:bodyPr>
          <a:lstStyle/>
          <a:p>
            <a:r>
              <a:rPr lang="en-US" sz="2800" b="1" dirty="0" smtClean="0">
                <a:solidFill>
                  <a:schemeClr val="bg1"/>
                </a:solidFill>
                <a:latin typeface="Arial" panose="020B0604020202020204" pitchFamily="34" charset="0"/>
                <a:cs typeface="Arial" panose="020B0604020202020204" pitchFamily="34" charset="0"/>
              </a:rPr>
              <a:t>  </a:t>
            </a:r>
            <a:endParaRPr lang="en-US" sz="2800" b="1" dirty="0">
              <a:solidFill>
                <a:schemeClr val="bg1"/>
              </a:solidFill>
              <a:latin typeface="Arial" panose="020B0604020202020204" pitchFamily="34" charset="0"/>
              <a:cs typeface="Arial" panose="020B0604020202020204" pitchFamily="34" charset="0"/>
            </a:endParaRPr>
          </a:p>
        </p:txBody>
      </p:sp>
      <p:sp>
        <p:nvSpPr>
          <p:cNvPr id="6" name="TextBox 5"/>
          <p:cNvSpPr txBox="1"/>
          <p:nvPr/>
        </p:nvSpPr>
        <p:spPr>
          <a:xfrm>
            <a:off x="531629" y="1250729"/>
            <a:ext cx="8119726" cy="400110"/>
          </a:xfrm>
          <a:prstGeom prst="rect">
            <a:avLst/>
          </a:prstGeom>
          <a:noFill/>
        </p:spPr>
        <p:txBody>
          <a:bodyPr wrap="square" rtlCol="0">
            <a:spAutoFit/>
          </a:bodyPr>
          <a:lstStyle/>
          <a:p>
            <a:r>
              <a:rPr lang="en-US" sz="2000" b="1" dirty="0" smtClean="0">
                <a:solidFill>
                  <a:schemeClr val="bg1"/>
                </a:solidFill>
                <a:latin typeface="Arial" panose="020B0604020202020204" pitchFamily="34" charset="0"/>
                <a:cs typeface="Arial" panose="020B0604020202020204" pitchFamily="34" charset="0"/>
              </a:rPr>
              <a:t>With Only 4/5ths NV’s GDP, MS Has Far Better Academic Capacity </a:t>
            </a:r>
            <a:endParaRPr lang="en-US" sz="2000" b="1" dirty="0">
              <a:solidFill>
                <a:schemeClr val="bg1"/>
              </a:solidFill>
              <a:latin typeface="Arial" panose="020B060402020202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3877621833"/>
              </p:ext>
            </p:extLst>
          </p:nvPr>
        </p:nvGraphicFramePr>
        <p:xfrm>
          <a:off x="531628" y="1860695"/>
          <a:ext cx="8119727" cy="4380616"/>
        </p:xfrm>
        <a:graphic>
          <a:graphicData uri="http://schemas.openxmlformats.org/drawingml/2006/table">
            <a:tbl>
              <a:tblPr firstRow="1" bandRow="1">
                <a:tableStyleId>{5C22544A-7EE6-4342-B048-85BDC9FD1C3A}</a:tableStyleId>
              </a:tblPr>
              <a:tblGrid>
                <a:gridCol w="3162153">
                  <a:extLst>
                    <a:ext uri="{9D8B030D-6E8A-4147-A177-3AD203B41FA5}">
                      <a16:colId xmlns:a16="http://schemas.microsoft.com/office/drawing/2014/main" val="20000"/>
                    </a:ext>
                  </a:extLst>
                </a:gridCol>
                <a:gridCol w="2594208">
                  <a:extLst>
                    <a:ext uri="{9D8B030D-6E8A-4147-A177-3AD203B41FA5}">
                      <a16:colId xmlns:a16="http://schemas.microsoft.com/office/drawing/2014/main" val="20001"/>
                    </a:ext>
                  </a:extLst>
                </a:gridCol>
                <a:gridCol w="2363366">
                  <a:extLst>
                    <a:ext uri="{9D8B030D-6E8A-4147-A177-3AD203B41FA5}">
                      <a16:colId xmlns:a16="http://schemas.microsoft.com/office/drawing/2014/main" val="20002"/>
                    </a:ext>
                  </a:extLst>
                </a:gridCol>
              </a:tblGrid>
              <a:tr h="547577">
                <a:tc>
                  <a:txBody>
                    <a:bodyPr/>
                    <a:lstStyle/>
                    <a:p>
                      <a:pPr algn="ctr"/>
                      <a:endParaRPr lang="en-US" sz="2000" b="1" dirty="0">
                        <a:latin typeface="Arial" panose="020B0604020202020204" pitchFamily="34" charset="0"/>
                        <a:cs typeface="Arial" panose="020B0604020202020204" pitchFamily="34" charset="0"/>
                      </a:endParaRPr>
                    </a:p>
                  </a:txBody>
                  <a:tcPr anchor="ctr"/>
                </a:tc>
                <a:tc>
                  <a:txBody>
                    <a:bodyPr/>
                    <a:lstStyle/>
                    <a:p>
                      <a:pPr algn="ctr"/>
                      <a:r>
                        <a:rPr lang="en-US" sz="2400" b="1" dirty="0" smtClean="0">
                          <a:latin typeface="Arial" panose="020B0604020202020204" pitchFamily="34" charset="0"/>
                          <a:cs typeface="Arial" panose="020B0604020202020204" pitchFamily="34" charset="0"/>
                        </a:rPr>
                        <a:t>Mississippi</a:t>
                      </a:r>
                      <a:endParaRPr lang="en-US" sz="2400" b="1" dirty="0">
                        <a:latin typeface="Arial" panose="020B0604020202020204" pitchFamily="34" charset="0"/>
                        <a:cs typeface="Arial" panose="020B0604020202020204" pitchFamily="34" charset="0"/>
                      </a:endParaRPr>
                    </a:p>
                  </a:txBody>
                  <a:tcPr anchor="ctr"/>
                </a:tc>
                <a:tc>
                  <a:txBody>
                    <a:bodyPr/>
                    <a:lstStyle/>
                    <a:p>
                      <a:pPr algn="ctr"/>
                      <a:r>
                        <a:rPr lang="en-US" sz="2400" b="1" dirty="0" smtClean="0">
                          <a:latin typeface="Arial" panose="020B0604020202020204" pitchFamily="34" charset="0"/>
                          <a:cs typeface="Arial" panose="020B0604020202020204" pitchFamily="34" charset="0"/>
                        </a:rPr>
                        <a:t>Nevada</a:t>
                      </a:r>
                      <a:endParaRPr lang="en-US" sz="2400" b="1"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0000"/>
                  </a:ext>
                </a:extLst>
              </a:tr>
              <a:tr h="547577">
                <a:tc>
                  <a:txBody>
                    <a:bodyPr/>
                    <a:lstStyle/>
                    <a:p>
                      <a:pPr algn="ctr"/>
                      <a:r>
                        <a:rPr lang="en-US" sz="2000" b="1" dirty="0" smtClean="0">
                          <a:latin typeface="Arial" panose="020B0604020202020204" pitchFamily="34" charset="0"/>
                          <a:cs typeface="Arial" panose="020B0604020202020204" pitchFamily="34" charset="0"/>
                        </a:rPr>
                        <a:t>Population, 2015</a:t>
                      </a:r>
                      <a:endParaRPr lang="en-US" sz="2000" b="1" dirty="0">
                        <a:latin typeface="Arial" panose="020B0604020202020204" pitchFamily="34" charset="0"/>
                        <a:cs typeface="Arial" panose="020B0604020202020204" pitchFamily="34" charset="0"/>
                      </a:endParaRPr>
                    </a:p>
                  </a:txBody>
                  <a:tcPr anchor="ctr"/>
                </a:tc>
                <a:tc>
                  <a:txBody>
                    <a:bodyPr/>
                    <a:lstStyle/>
                    <a:p>
                      <a:pPr algn="ctr"/>
                      <a:r>
                        <a:rPr lang="en-US" sz="2000" b="1" dirty="0" smtClean="0">
                          <a:latin typeface="Arial" panose="020B0604020202020204" pitchFamily="34" charset="0"/>
                          <a:cs typeface="Arial" panose="020B0604020202020204" pitchFamily="34" charset="0"/>
                        </a:rPr>
                        <a:t>2,992,333</a:t>
                      </a:r>
                      <a:endParaRPr lang="en-US" sz="2000" b="1" dirty="0">
                        <a:latin typeface="Arial" panose="020B0604020202020204" pitchFamily="34" charset="0"/>
                        <a:cs typeface="Arial" panose="020B0604020202020204" pitchFamily="34" charset="0"/>
                      </a:endParaRPr>
                    </a:p>
                  </a:txBody>
                  <a:tcPr anchor="ctr"/>
                </a:tc>
                <a:tc>
                  <a:txBody>
                    <a:bodyPr/>
                    <a:lstStyle/>
                    <a:p>
                      <a:pPr algn="ctr"/>
                      <a:r>
                        <a:rPr lang="en-US" sz="2000" b="1" dirty="0" smtClean="0">
                          <a:latin typeface="Arial" panose="020B0604020202020204" pitchFamily="34" charset="0"/>
                          <a:cs typeface="Arial" panose="020B0604020202020204" pitchFamily="34" charset="0"/>
                        </a:rPr>
                        <a:t>2,890,845</a:t>
                      </a:r>
                      <a:endParaRPr lang="en-US" sz="2000" b="1"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0001"/>
                  </a:ext>
                </a:extLst>
              </a:tr>
              <a:tr h="547577">
                <a:tc>
                  <a:txBody>
                    <a:bodyPr/>
                    <a:lstStyle/>
                    <a:p>
                      <a:pPr algn="ctr"/>
                      <a:r>
                        <a:rPr lang="en-US" sz="2000" b="1" dirty="0" smtClean="0">
                          <a:latin typeface="Arial" panose="020B0604020202020204" pitchFamily="34" charset="0"/>
                          <a:cs typeface="Arial" panose="020B0604020202020204" pitchFamily="34" charset="0"/>
                        </a:rPr>
                        <a:t>Income</a:t>
                      </a:r>
                      <a:r>
                        <a:rPr lang="en-US" sz="2000" b="1" baseline="0" dirty="0" smtClean="0">
                          <a:latin typeface="Arial" panose="020B0604020202020204" pitchFamily="34" charset="0"/>
                          <a:cs typeface="Arial" panose="020B0604020202020204" pitchFamily="34" charset="0"/>
                        </a:rPr>
                        <a:t> Per Capita</a:t>
                      </a:r>
                      <a:endParaRPr lang="en-US" sz="2000" b="1" dirty="0">
                        <a:latin typeface="Arial" panose="020B0604020202020204" pitchFamily="34" charset="0"/>
                        <a:cs typeface="Arial" panose="020B0604020202020204" pitchFamily="34" charset="0"/>
                      </a:endParaRPr>
                    </a:p>
                  </a:txBody>
                  <a:tcPr anchor="ctr"/>
                </a:tc>
                <a:tc>
                  <a:txBody>
                    <a:bodyPr/>
                    <a:lstStyle/>
                    <a:p>
                      <a:pPr algn="ctr"/>
                      <a:r>
                        <a:rPr lang="en-US" sz="2000" b="1" dirty="0" smtClean="0">
                          <a:latin typeface="Arial" panose="020B0604020202020204" pitchFamily="34" charset="0"/>
                          <a:cs typeface="Arial" panose="020B0604020202020204" pitchFamily="34" charset="0"/>
                        </a:rPr>
                        <a:t>$20,628 (50</a:t>
                      </a:r>
                      <a:r>
                        <a:rPr lang="en-US" sz="2000" b="1" baseline="30000" dirty="0" smtClean="0">
                          <a:latin typeface="Arial" panose="020B0604020202020204" pitchFamily="34" charset="0"/>
                          <a:cs typeface="Arial" panose="020B0604020202020204" pitchFamily="34" charset="0"/>
                        </a:rPr>
                        <a:t>th</a:t>
                      </a:r>
                      <a:r>
                        <a:rPr lang="en-US" sz="2000" b="1" dirty="0" smtClean="0">
                          <a:latin typeface="Arial" panose="020B0604020202020204" pitchFamily="34" charset="0"/>
                          <a:cs typeface="Arial" panose="020B0604020202020204" pitchFamily="34" charset="0"/>
                        </a:rPr>
                        <a:t>)</a:t>
                      </a:r>
                      <a:endParaRPr lang="en-US" sz="2000" b="1" dirty="0">
                        <a:latin typeface="Arial" panose="020B0604020202020204" pitchFamily="34" charset="0"/>
                        <a:cs typeface="Arial" panose="020B0604020202020204" pitchFamily="34" charset="0"/>
                      </a:endParaRPr>
                    </a:p>
                  </a:txBody>
                  <a:tcPr anchor="ctr"/>
                </a:tc>
                <a:tc>
                  <a:txBody>
                    <a:bodyPr/>
                    <a:lstStyle/>
                    <a:p>
                      <a:pPr algn="ctr"/>
                      <a:r>
                        <a:rPr lang="en-US" sz="2000" b="1" dirty="0" smtClean="0">
                          <a:latin typeface="Arial" panose="020B0604020202020204" pitchFamily="34" charset="0"/>
                          <a:cs typeface="Arial" panose="020B0604020202020204" pitchFamily="34" charset="0"/>
                        </a:rPr>
                        <a:t>$26,589 (27</a:t>
                      </a:r>
                      <a:r>
                        <a:rPr lang="en-US" sz="2000" b="1" baseline="30000" dirty="0" smtClean="0">
                          <a:latin typeface="Arial" panose="020B0604020202020204" pitchFamily="34" charset="0"/>
                          <a:cs typeface="Arial" panose="020B0604020202020204" pitchFamily="34" charset="0"/>
                        </a:rPr>
                        <a:t>th</a:t>
                      </a:r>
                      <a:r>
                        <a:rPr lang="en-US" sz="2000" b="1" dirty="0" smtClean="0">
                          <a:latin typeface="Arial" panose="020B0604020202020204" pitchFamily="34" charset="0"/>
                          <a:cs typeface="Arial" panose="020B0604020202020204" pitchFamily="34" charset="0"/>
                        </a:rPr>
                        <a:t>)</a:t>
                      </a:r>
                      <a:endParaRPr lang="en-US" sz="2000" b="1"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0002"/>
                  </a:ext>
                </a:extLst>
              </a:tr>
              <a:tr h="547577">
                <a:tc>
                  <a:txBody>
                    <a:bodyPr/>
                    <a:lstStyle/>
                    <a:p>
                      <a:pPr algn="ctr"/>
                      <a:r>
                        <a:rPr lang="en-US" sz="2000" b="1" dirty="0" smtClean="0">
                          <a:latin typeface="Arial" panose="020B0604020202020204" pitchFamily="34" charset="0"/>
                          <a:cs typeface="Arial" panose="020B0604020202020204" pitchFamily="34" charset="0"/>
                        </a:rPr>
                        <a:t>Total State</a:t>
                      </a:r>
                      <a:r>
                        <a:rPr lang="en-US" sz="2000" b="1" baseline="0" dirty="0" smtClean="0">
                          <a:latin typeface="Arial" panose="020B0604020202020204" pitchFamily="34" charset="0"/>
                          <a:cs typeface="Arial" panose="020B0604020202020204" pitchFamily="34" charset="0"/>
                        </a:rPr>
                        <a:t> GDP</a:t>
                      </a:r>
                      <a:endParaRPr lang="en-US" sz="2000" b="1" dirty="0">
                        <a:latin typeface="Arial" panose="020B0604020202020204" pitchFamily="34" charset="0"/>
                        <a:cs typeface="Arial" panose="020B0604020202020204" pitchFamily="34" charset="0"/>
                      </a:endParaRPr>
                    </a:p>
                  </a:txBody>
                  <a:tcPr anchor="ctr"/>
                </a:tc>
                <a:tc>
                  <a:txBody>
                    <a:bodyPr/>
                    <a:lstStyle/>
                    <a:p>
                      <a:pPr algn="ctr"/>
                      <a:r>
                        <a:rPr lang="en-US" sz="2000" b="1" dirty="0" smtClean="0">
                          <a:latin typeface="Arial" panose="020B0604020202020204" pitchFamily="34" charset="0"/>
                          <a:cs typeface="Arial" panose="020B0604020202020204" pitchFamily="34" charset="0"/>
                        </a:rPr>
                        <a:t>$109.1 Billion</a:t>
                      </a:r>
                      <a:endParaRPr lang="en-US" sz="2000" b="1" dirty="0">
                        <a:latin typeface="Arial" panose="020B0604020202020204" pitchFamily="34" charset="0"/>
                        <a:cs typeface="Arial" panose="020B0604020202020204" pitchFamily="34" charset="0"/>
                      </a:endParaRPr>
                    </a:p>
                  </a:txBody>
                  <a:tcPr anchor="ctr"/>
                </a:tc>
                <a:tc>
                  <a:txBody>
                    <a:bodyPr/>
                    <a:lstStyle/>
                    <a:p>
                      <a:pPr algn="ctr"/>
                      <a:r>
                        <a:rPr lang="en-US" sz="2000" b="1" dirty="0" smtClean="0">
                          <a:latin typeface="Arial" panose="020B0604020202020204" pitchFamily="34" charset="0"/>
                          <a:cs typeface="Arial" panose="020B0604020202020204" pitchFamily="34" charset="0"/>
                        </a:rPr>
                        <a:t>$136.9 Billion</a:t>
                      </a:r>
                      <a:endParaRPr lang="en-US" sz="2000" b="1"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0003"/>
                  </a:ext>
                </a:extLst>
              </a:tr>
              <a:tr h="547577">
                <a:tc>
                  <a:txBody>
                    <a:bodyPr/>
                    <a:lstStyle/>
                    <a:p>
                      <a:pPr algn="ctr"/>
                      <a:r>
                        <a:rPr lang="en-US" sz="2000" b="1" baseline="0" dirty="0" smtClean="0">
                          <a:latin typeface="Arial" panose="020B0604020202020204" pitchFamily="34" charset="0"/>
                          <a:cs typeface="Arial" panose="020B0604020202020204" pitchFamily="34" charset="0"/>
                        </a:rPr>
                        <a:t> University R&amp;D, 2013</a:t>
                      </a:r>
                      <a:endParaRPr lang="en-US" sz="2000" b="1" dirty="0">
                        <a:latin typeface="Arial" panose="020B0604020202020204" pitchFamily="34" charset="0"/>
                        <a:cs typeface="Arial" panose="020B0604020202020204" pitchFamily="34" charset="0"/>
                      </a:endParaRPr>
                    </a:p>
                  </a:txBody>
                  <a:tcPr anchor="ctr"/>
                </a:tc>
                <a:tc>
                  <a:txBody>
                    <a:bodyPr/>
                    <a:lstStyle/>
                    <a:p>
                      <a:pPr algn="ctr"/>
                      <a:r>
                        <a:rPr lang="en-US" sz="2000" b="1" baseline="0" dirty="0" smtClean="0">
                          <a:latin typeface="Arial" panose="020B0604020202020204" pitchFamily="34" charset="0"/>
                          <a:cs typeface="Arial" panose="020B0604020202020204" pitchFamily="34" charset="0"/>
                        </a:rPr>
                        <a:t>$402.8 Million</a:t>
                      </a:r>
                      <a:endParaRPr lang="en-US" sz="2000" b="1" dirty="0">
                        <a:latin typeface="Arial" panose="020B0604020202020204" pitchFamily="34" charset="0"/>
                        <a:cs typeface="Arial" panose="020B0604020202020204" pitchFamily="34" charset="0"/>
                      </a:endParaRPr>
                    </a:p>
                  </a:txBody>
                  <a:tcPr anchor="ctr"/>
                </a:tc>
                <a:tc>
                  <a:txBody>
                    <a:bodyPr/>
                    <a:lstStyle/>
                    <a:p>
                      <a:pPr algn="ctr"/>
                      <a:r>
                        <a:rPr lang="en-US" sz="2000" b="1" dirty="0" smtClean="0">
                          <a:latin typeface="Arial" panose="020B0604020202020204" pitchFamily="34" charset="0"/>
                          <a:cs typeface="Arial" panose="020B0604020202020204" pitchFamily="34" charset="0"/>
                        </a:rPr>
                        <a:t>$125.7 Million</a:t>
                      </a:r>
                      <a:endParaRPr lang="en-US" sz="2000" b="1"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0004"/>
                  </a:ext>
                </a:extLst>
              </a:tr>
              <a:tr h="547577">
                <a:tc>
                  <a:txBody>
                    <a:bodyPr/>
                    <a:lstStyle/>
                    <a:p>
                      <a:pPr algn="ctr"/>
                      <a:r>
                        <a:rPr lang="en-US" sz="2000" b="1" dirty="0" smtClean="0">
                          <a:solidFill>
                            <a:schemeClr val="tx1"/>
                          </a:solidFill>
                          <a:latin typeface="Arial" panose="020B0604020202020204" pitchFamily="34" charset="0"/>
                          <a:cs typeface="Arial" panose="020B0604020202020204" pitchFamily="34" charset="0"/>
                        </a:rPr>
                        <a:t>STEM Ph.Ds.,</a:t>
                      </a:r>
                      <a:r>
                        <a:rPr lang="en-US" sz="2000" b="1" baseline="0" dirty="0" smtClean="0">
                          <a:solidFill>
                            <a:schemeClr val="tx1"/>
                          </a:solidFill>
                          <a:latin typeface="Arial" panose="020B0604020202020204" pitchFamily="34" charset="0"/>
                          <a:cs typeface="Arial" panose="020B0604020202020204" pitchFamily="34" charset="0"/>
                        </a:rPr>
                        <a:t> 2013</a:t>
                      </a:r>
                      <a:endParaRPr lang="en-US" sz="2000" b="1" dirty="0">
                        <a:solidFill>
                          <a:schemeClr val="tx1"/>
                        </a:solidFill>
                        <a:latin typeface="Arial" panose="020B0604020202020204" pitchFamily="34" charset="0"/>
                        <a:cs typeface="Arial" panose="020B0604020202020204" pitchFamily="34" charset="0"/>
                      </a:endParaRPr>
                    </a:p>
                  </a:txBody>
                  <a:tcPr anchor="ctr"/>
                </a:tc>
                <a:tc>
                  <a:txBody>
                    <a:bodyPr/>
                    <a:lstStyle/>
                    <a:p>
                      <a:pPr algn="ctr"/>
                      <a:r>
                        <a:rPr lang="en-US" sz="2000" b="1" dirty="0" smtClean="0">
                          <a:solidFill>
                            <a:schemeClr val="tx1"/>
                          </a:solidFill>
                          <a:latin typeface="Arial" panose="020B0604020202020204" pitchFamily="34" charset="0"/>
                          <a:cs typeface="Arial" panose="020B0604020202020204" pitchFamily="34" charset="0"/>
                        </a:rPr>
                        <a:t>259</a:t>
                      </a:r>
                      <a:endParaRPr lang="en-US" sz="2000" b="1" dirty="0">
                        <a:solidFill>
                          <a:schemeClr val="tx1"/>
                        </a:solidFill>
                        <a:latin typeface="Arial" panose="020B0604020202020204" pitchFamily="34" charset="0"/>
                        <a:cs typeface="Arial" panose="020B0604020202020204" pitchFamily="34" charset="0"/>
                      </a:endParaRPr>
                    </a:p>
                  </a:txBody>
                  <a:tcPr anchor="ctr"/>
                </a:tc>
                <a:tc>
                  <a:txBody>
                    <a:bodyPr/>
                    <a:lstStyle/>
                    <a:p>
                      <a:pPr algn="ctr"/>
                      <a:r>
                        <a:rPr lang="en-US" sz="2000" b="1" dirty="0" smtClean="0">
                          <a:solidFill>
                            <a:schemeClr val="tx1"/>
                          </a:solidFill>
                          <a:latin typeface="Arial" panose="020B0604020202020204" pitchFamily="34" charset="0"/>
                          <a:cs typeface="Arial" panose="020B0604020202020204" pitchFamily="34" charset="0"/>
                        </a:rPr>
                        <a:t>145</a:t>
                      </a:r>
                      <a:endParaRPr lang="en-US" sz="2000" b="1" dirty="0">
                        <a:solidFill>
                          <a:schemeClr val="tx1"/>
                        </a:solidFill>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0005"/>
                  </a:ext>
                </a:extLst>
              </a:tr>
              <a:tr h="547577">
                <a:tc>
                  <a:txBody>
                    <a:bodyPr/>
                    <a:lstStyle/>
                    <a:p>
                      <a:pPr algn="ctr"/>
                      <a:r>
                        <a:rPr lang="en-US" sz="2000" b="1" dirty="0" smtClean="0">
                          <a:solidFill>
                            <a:schemeClr val="tx1"/>
                          </a:solidFill>
                          <a:latin typeface="Arial" panose="020B0604020202020204" pitchFamily="34" charset="0"/>
                          <a:cs typeface="Arial" panose="020B0604020202020204" pitchFamily="34" charset="0"/>
                        </a:rPr>
                        <a:t>STEM Post Docs, 2013</a:t>
                      </a:r>
                      <a:endParaRPr lang="en-US" sz="2000" b="1" dirty="0">
                        <a:solidFill>
                          <a:schemeClr val="tx1"/>
                        </a:solidFill>
                        <a:latin typeface="Arial" panose="020B0604020202020204" pitchFamily="34" charset="0"/>
                        <a:cs typeface="Arial" panose="020B0604020202020204" pitchFamily="34" charset="0"/>
                      </a:endParaRPr>
                    </a:p>
                  </a:txBody>
                  <a:tcPr anchor="ctr"/>
                </a:tc>
                <a:tc>
                  <a:txBody>
                    <a:bodyPr/>
                    <a:lstStyle/>
                    <a:p>
                      <a:pPr algn="ctr"/>
                      <a:r>
                        <a:rPr lang="en-US" sz="2000" b="1" dirty="0" smtClean="0">
                          <a:solidFill>
                            <a:schemeClr val="tx1"/>
                          </a:solidFill>
                          <a:latin typeface="Arial" panose="020B0604020202020204" pitchFamily="34" charset="0"/>
                          <a:cs typeface="Arial" panose="020B0604020202020204" pitchFamily="34" charset="0"/>
                        </a:rPr>
                        <a:t>192</a:t>
                      </a:r>
                      <a:endParaRPr lang="en-US" sz="2000" b="1" dirty="0">
                        <a:solidFill>
                          <a:schemeClr val="tx1"/>
                        </a:solidFill>
                        <a:latin typeface="Arial" panose="020B0604020202020204" pitchFamily="34" charset="0"/>
                        <a:cs typeface="Arial" panose="020B0604020202020204" pitchFamily="34" charset="0"/>
                      </a:endParaRPr>
                    </a:p>
                  </a:txBody>
                  <a:tcPr anchor="ctr"/>
                </a:tc>
                <a:tc>
                  <a:txBody>
                    <a:bodyPr/>
                    <a:lstStyle/>
                    <a:p>
                      <a:pPr algn="ctr"/>
                      <a:r>
                        <a:rPr lang="en-US" sz="2000" b="1" dirty="0" smtClean="0">
                          <a:solidFill>
                            <a:schemeClr val="tx1"/>
                          </a:solidFill>
                          <a:latin typeface="Arial" panose="020B0604020202020204" pitchFamily="34" charset="0"/>
                          <a:cs typeface="Arial" panose="020B0604020202020204" pitchFamily="34" charset="0"/>
                        </a:rPr>
                        <a:t>105</a:t>
                      </a:r>
                      <a:endParaRPr lang="en-US" sz="2000" b="1" dirty="0">
                        <a:solidFill>
                          <a:schemeClr val="tx1"/>
                        </a:solidFill>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0006"/>
                  </a:ext>
                </a:extLst>
              </a:tr>
              <a:tr h="547577">
                <a:tc>
                  <a:txBody>
                    <a:bodyPr/>
                    <a:lstStyle/>
                    <a:p>
                      <a:pPr algn="ctr"/>
                      <a:r>
                        <a:rPr lang="en-US" sz="2000" b="1" dirty="0" smtClean="0">
                          <a:solidFill>
                            <a:schemeClr val="tx1"/>
                          </a:solidFill>
                          <a:latin typeface="Arial" panose="020B0604020202020204" pitchFamily="34" charset="0"/>
                          <a:cs typeface="Arial" panose="020B0604020202020204" pitchFamily="34" charset="0"/>
                        </a:rPr>
                        <a:t>STEM</a:t>
                      </a:r>
                      <a:r>
                        <a:rPr lang="en-US" sz="2000" b="1" baseline="0" dirty="0" smtClean="0">
                          <a:solidFill>
                            <a:schemeClr val="tx1"/>
                          </a:solidFill>
                          <a:latin typeface="Arial" panose="020B0604020202020204" pitchFamily="34" charset="0"/>
                          <a:cs typeface="Arial" panose="020B0604020202020204" pitchFamily="34" charset="0"/>
                        </a:rPr>
                        <a:t> Grad Students</a:t>
                      </a:r>
                      <a:endParaRPr lang="en-US" sz="2000" b="1" dirty="0">
                        <a:solidFill>
                          <a:schemeClr val="tx1"/>
                        </a:solidFill>
                        <a:latin typeface="Arial" panose="020B0604020202020204" pitchFamily="34" charset="0"/>
                        <a:cs typeface="Arial" panose="020B0604020202020204" pitchFamily="34" charset="0"/>
                      </a:endParaRPr>
                    </a:p>
                  </a:txBody>
                  <a:tcPr anchor="ctr"/>
                </a:tc>
                <a:tc>
                  <a:txBody>
                    <a:bodyPr/>
                    <a:lstStyle/>
                    <a:p>
                      <a:pPr algn="ctr"/>
                      <a:r>
                        <a:rPr lang="en-US" sz="2000" b="1" dirty="0" smtClean="0">
                          <a:solidFill>
                            <a:schemeClr val="tx1"/>
                          </a:solidFill>
                          <a:latin typeface="Arial" panose="020B0604020202020204" pitchFamily="34" charset="0"/>
                          <a:cs typeface="Arial" panose="020B0604020202020204" pitchFamily="34" charset="0"/>
                        </a:rPr>
                        <a:t>3,851</a:t>
                      </a:r>
                      <a:endParaRPr lang="en-US" sz="2000" b="1" dirty="0">
                        <a:solidFill>
                          <a:schemeClr val="tx1"/>
                        </a:solidFill>
                        <a:latin typeface="Arial" panose="020B0604020202020204" pitchFamily="34" charset="0"/>
                        <a:cs typeface="Arial" panose="020B0604020202020204" pitchFamily="34" charset="0"/>
                      </a:endParaRPr>
                    </a:p>
                  </a:txBody>
                  <a:tcPr anchor="ctr"/>
                </a:tc>
                <a:tc>
                  <a:txBody>
                    <a:bodyPr/>
                    <a:lstStyle/>
                    <a:p>
                      <a:pPr algn="ctr"/>
                      <a:r>
                        <a:rPr lang="en-US" sz="2000" b="1" dirty="0" smtClean="0">
                          <a:solidFill>
                            <a:schemeClr val="tx1"/>
                          </a:solidFill>
                          <a:latin typeface="Arial" panose="020B0604020202020204" pitchFamily="34" charset="0"/>
                          <a:cs typeface="Arial" panose="020B0604020202020204" pitchFamily="34" charset="0"/>
                        </a:rPr>
                        <a:t>2,315</a:t>
                      </a:r>
                      <a:endParaRPr lang="en-US" sz="2000" b="1" dirty="0">
                        <a:solidFill>
                          <a:schemeClr val="tx1"/>
                        </a:solidFill>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20383560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LV RESTART2.png"/>
          <p:cNvPicPr>
            <a:picLocks noChangeAspect="1"/>
          </p:cNvPicPr>
          <p:nvPr/>
        </p:nvPicPr>
        <p:blipFill rotWithShape="1">
          <a:blip r:embed="rId2" cstate="email">
            <a:alphaModFix amt="61000"/>
            <a:extLst>
              <a:ext uri="{BEBA8EAE-BF5A-486C-A8C5-ECC9F3942E4B}">
                <a14:imgProps xmlns:a14="http://schemas.microsoft.com/office/drawing/2010/main">
                  <a14:imgLayer r:embed="rId3">
                    <a14:imgEffect>
                      <a14:colorTemperature colorTemp="1500"/>
                    </a14:imgEffect>
                    <a14:imgEffect>
                      <a14:saturation sat="0"/>
                    </a14:imgEffect>
                    <a14:imgEffect>
                      <a14:brightnessContrast bright="70000" contrast="20000"/>
                    </a14:imgEffect>
                  </a14:imgLayer>
                </a14:imgProps>
              </a:ext>
              <a:ext uri="{28A0092B-C50C-407E-A947-70E740481C1C}">
                <a14:useLocalDpi xmlns:a14="http://schemas.microsoft.com/office/drawing/2010/main" val="0"/>
              </a:ext>
            </a:extLst>
          </a:blip>
          <a:srcRect r="28610"/>
          <a:stretch/>
        </p:blipFill>
        <p:spPr>
          <a:xfrm>
            <a:off x="151239" y="284775"/>
            <a:ext cx="6337981" cy="1698850"/>
          </a:xfrm>
          <a:prstGeom prst="rect">
            <a:avLst/>
          </a:prstGeom>
        </p:spPr>
      </p:pic>
      <p:sp>
        <p:nvSpPr>
          <p:cNvPr id="3" name="Subtitle 2"/>
          <p:cNvSpPr>
            <a:spLocks noGrp="1"/>
          </p:cNvSpPr>
          <p:nvPr>
            <p:ph type="subTitle" idx="1"/>
          </p:nvPr>
        </p:nvSpPr>
        <p:spPr>
          <a:xfrm>
            <a:off x="229596" y="315751"/>
            <a:ext cx="8808078" cy="676057"/>
          </a:xfrm>
        </p:spPr>
        <p:txBody>
          <a:bodyPr>
            <a:noAutofit/>
          </a:bodyPr>
          <a:lstStyle/>
          <a:p>
            <a:pPr>
              <a:buSzPct val="70000"/>
            </a:pPr>
            <a:r>
              <a:rPr lang="en-US" sz="3600" b="1" dirty="0" smtClean="0">
                <a:solidFill>
                  <a:schemeClr val="bg1"/>
                </a:solidFill>
                <a:latin typeface="Arial"/>
                <a:cs typeface="Arial"/>
              </a:rPr>
              <a:t>Research 1 Doctoral Universities</a:t>
            </a:r>
            <a:endParaRPr lang="en-US" sz="3600" b="1" dirty="0">
              <a:solidFill>
                <a:schemeClr val="bg1"/>
              </a:solidFill>
              <a:latin typeface="Arial"/>
              <a:cs typeface="Arial"/>
            </a:endParaRPr>
          </a:p>
        </p:txBody>
      </p:sp>
      <p:sp>
        <p:nvSpPr>
          <p:cNvPr id="14" name="TextBox 13"/>
          <p:cNvSpPr txBox="1"/>
          <p:nvPr/>
        </p:nvSpPr>
        <p:spPr>
          <a:xfrm>
            <a:off x="579474" y="1655156"/>
            <a:ext cx="8064796" cy="4893647"/>
          </a:xfrm>
          <a:prstGeom prst="rect">
            <a:avLst/>
          </a:prstGeom>
          <a:noFill/>
        </p:spPr>
        <p:txBody>
          <a:bodyPr wrap="square" rtlCol="0">
            <a:spAutoFit/>
          </a:bodyPr>
          <a:lstStyle/>
          <a:p>
            <a:pPr marL="342900" indent="-342900">
              <a:buFont typeface="Wingdings" panose="05000000000000000000" pitchFamily="2" charset="2"/>
              <a:buChar char="q"/>
            </a:pPr>
            <a:r>
              <a:rPr lang="en-US" sz="2600" b="1" dirty="0" smtClean="0">
                <a:solidFill>
                  <a:schemeClr val="bg1"/>
                </a:solidFill>
                <a:latin typeface="Arial" panose="020B0604020202020204" pitchFamily="34" charset="0"/>
                <a:cs typeface="Arial" panose="020B0604020202020204" pitchFamily="34" charset="0"/>
              </a:rPr>
              <a:t>Nevada Remains the Most Populous State By Far </a:t>
            </a:r>
            <a:r>
              <a:rPr lang="en-US" sz="2600" b="1" dirty="0">
                <a:solidFill>
                  <a:schemeClr val="bg1"/>
                </a:solidFill>
                <a:latin typeface="Arial" panose="020B0604020202020204" pitchFamily="34" charset="0"/>
                <a:cs typeface="Arial" panose="020B0604020202020204" pitchFamily="34" charset="0"/>
              </a:rPr>
              <a:t>W</a:t>
            </a:r>
            <a:r>
              <a:rPr lang="en-US" sz="2600" b="1" dirty="0" smtClean="0">
                <a:solidFill>
                  <a:schemeClr val="bg1"/>
                </a:solidFill>
                <a:latin typeface="Arial" panose="020B0604020202020204" pitchFamily="34" charset="0"/>
                <a:cs typeface="Arial" panose="020B0604020202020204" pitchFamily="34" charset="0"/>
              </a:rPr>
              <a:t>ith no Carnegie “R1” Doctoral University</a:t>
            </a:r>
          </a:p>
          <a:p>
            <a:pPr marL="342900" indent="-342900">
              <a:buFont typeface="Wingdings" panose="05000000000000000000" pitchFamily="2" charset="2"/>
              <a:buChar char="q"/>
            </a:pPr>
            <a:endParaRPr lang="en-US" sz="2600" b="1" dirty="0">
              <a:solidFill>
                <a:schemeClr val="bg1"/>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q"/>
            </a:pPr>
            <a:r>
              <a:rPr lang="en-US" sz="2600" b="1" dirty="0" smtClean="0">
                <a:solidFill>
                  <a:schemeClr val="bg1"/>
                </a:solidFill>
                <a:latin typeface="Arial" panose="020B0604020202020204" pitchFamily="34" charset="0"/>
                <a:cs typeface="Arial" panose="020B0604020202020204" pitchFamily="34" charset="0"/>
              </a:rPr>
              <a:t>UNR—The Only 19</a:t>
            </a:r>
            <a:r>
              <a:rPr lang="en-US" sz="2600" b="1" baseline="30000" dirty="0" smtClean="0">
                <a:solidFill>
                  <a:schemeClr val="bg1"/>
                </a:solidFill>
                <a:latin typeface="Arial" panose="020B0604020202020204" pitchFamily="34" charset="0"/>
                <a:cs typeface="Arial" panose="020B0604020202020204" pitchFamily="34" charset="0"/>
              </a:rPr>
              <a:t>th</a:t>
            </a:r>
            <a:r>
              <a:rPr lang="en-US" sz="2600" b="1" dirty="0" smtClean="0">
                <a:solidFill>
                  <a:schemeClr val="bg1"/>
                </a:solidFill>
                <a:latin typeface="Arial" panose="020B0604020202020204" pitchFamily="34" charset="0"/>
                <a:cs typeface="Arial" panose="020B0604020202020204" pitchFamily="34" charset="0"/>
              </a:rPr>
              <a:t> Century University With a Med School in a State Over 1,000,000 not R1</a:t>
            </a:r>
          </a:p>
          <a:p>
            <a:pPr marL="342900" indent="-342900">
              <a:buFont typeface="Wingdings" panose="05000000000000000000" pitchFamily="2" charset="2"/>
              <a:buChar char="q"/>
            </a:pPr>
            <a:endParaRPr lang="en-US" sz="2600" b="1" dirty="0">
              <a:solidFill>
                <a:schemeClr val="bg1"/>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q"/>
            </a:pPr>
            <a:r>
              <a:rPr lang="en-US" sz="2600" b="1" dirty="0" smtClean="0">
                <a:solidFill>
                  <a:schemeClr val="bg1"/>
                </a:solidFill>
                <a:latin typeface="Arial" panose="020B0604020202020204" pitchFamily="34" charset="0"/>
                <a:cs typeface="Arial" panose="020B0604020202020204" pitchFamily="34" charset="0"/>
              </a:rPr>
              <a:t>UNR and UNLV are at the Same Carnegie R2 Rank and USN&amp;WR Bottom 1/3 National Univ. </a:t>
            </a:r>
          </a:p>
          <a:p>
            <a:pPr marL="342900" indent="-342900">
              <a:buFont typeface="Wingdings" panose="05000000000000000000" pitchFamily="2" charset="2"/>
              <a:buChar char="q"/>
            </a:pPr>
            <a:endParaRPr lang="en-US" sz="2600" b="1" dirty="0">
              <a:solidFill>
                <a:schemeClr val="bg1"/>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q"/>
            </a:pPr>
            <a:r>
              <a:rPr lang="en-US" sz="2600" b="1" dirty="0" smtClean="0">
                <a:solidFill>
                  <a:schemeClr val="bg1"/>
                </a:solidFill>
                <a:latin typeface="Arial" panose="020B0604020202020204" pitchFamily="34" charset="0"/>
                <a:cs typeface="Arial" panose="020B0604020202020204" pitchFamily="34" charset="0"/>
              </a:rPr>
              <a:t>Five States With Less Population Than NV Have R1 Universities: NM, NE, WV, HI and DE  </a:t>
            </a:r>
          </a:p>
          <a:p>
            <a:pPr marL="342900" indent="-342900">
              <a:buFont typeface="Wingdings" panose="05000000000000000000" pitchFamily="2" charset="2"/>
              <a:buChar char="q"/>
            </a:pPr>
            <a:endParaRPr lang="en-US" sz="26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914641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LV RESTART2.png"/>
          <p:cNvPicPr>
            <a:picLocks noChangeAspect="1"/>
          </p:cNvPicPr>
          <p:nvPr/>
        </p:nvPicPr>
        <p:blipFill rotWithShape="1">
          <a:blip r:embed="rId2" cstate="email">
            <a:alphaModFix amt="61000"/>
            <a:extLst>
              <a:ext uri="{BEBA8EAE-BF5A-486C-A8C5-ECC9F3942E4B}">
                <a14:imgProps xmlns:a14="http://schemas.microsoft.com/office/drawing/2010/main">
                  <a14:imgLayer r:embed="rId3">
                    <a14:imgEffect>
                      <a14:colorTemperature colorTemp="1500"/>
                    </a14:imgEffect>
                    <a14:imgEffect>
                      <a14:saturation sat="0"/>
                    </a14:imgEffect>
                    <a14:imgEffect>
                      <a14:brightnessContrast bright="70000" contrast="20000"/>
                    </a14:imgEffect>
                  </a14:imgLayer>
                </a14:imgProps>
              </a:ext>
              <a:ext uri="{28A0092B-C50C-407E-A947-70E740481C1C}">
                <a14:useLocalDpi xmlns:a14="http://schemas.microsoft.com/office/drawing/2010/main" val="0"/>
              </a:ext>
            </a:extLst>
          </a:blip>
          <a:srcRect r="28610"/>
          <a:stretch/>
        </p:blipFill>
        <p:spPr>
          <a:xfrm>
            <a:off x="151239" y="284775"/>
            <a:ext cx="6337981" cy="1698850"/>
          </a:xfrm>
          <a:prstGeom prst="rect">
            <a:avLst/>
          </a:prstGeom>
        </p:spPr>
      </p:pic>
      <p:sp>
        <p:nvSpPr>
          <p:cNvPr id="3" name="Subtitle 2"/>
          <p:cNvSpPr>
            <a:spLocks noGrp="1"/>
          </p:cNvSpPr>
          <p:nvPr>
            <p:ph type="subTitle" idx="1"/>
          </p:nvPr>
        </p:nvSpPr>
        <p:spPr>
          <a:xfrm>
            <a:off x="229596" y="315751"/>
            <a:ext cx="8523905" cy="676057"/>
          </a:xfrm>
        </p:spPr>
        <p:txBody>
          <a:bodyPr>
            <a:noAutofit/>
          </a:bodyPr>
          <a:lstStyle/>
          <a:p>
            <a:pPr>
              <a:buSzPct val="70000"/>
            </a:pPr>
            <a:r>
              <a:rPr lang="en-US" sz="3600" b="1" dirty="0" smtClean="0">
                <a:solidFill>
                  <a:schemeClr val="bg1"/>
                </a:solidFill>
                <a:latin typeface="Arial"/>
                <a:cs typeface="Arial"/>
              </a:rPr>
              <a:t>Yet, Nevada Spends Big on Higher Ed</a:t>
            </a:r>
          </a:p>
          <a:p>
            <a:pPr>
              <a:buSzPct val="70000"/>
            </a:pPr>
            <a:endParaRPr lang="en-US" sz="3600" b="1" dirty="0">
              <a:solidFill>
                <a:schemeClr val="bg1"/>
              </a:solidFill>
              <a:latin typeface="Arial"/>
              <a:cs typeface="Arial"/>
            </a:endParaRPr>
          </a:p>
          <a:p>
            <a:pPr>
              <a:buSzPct val="70000"/>
            </a:pPr>
            <a:r>
              <a:rPr lang="en-US" sz="3600" b="1" dirty="0" smtClean="0">
                <a:solidFill>
                  <a:schemeClr val="bg1"/>
                </a:solidFill>
                <a:latin typeface="Arial"/>
                <a:cs typeface="Arial"/>
              </a:rPr>
              <a:t> </a:t>
            </a:r>
            <a:endParaRPr lang="en-US" sz="3600" b="1" dirty="0">
              <a:solidFill>
                <a:schemeClr val="bg1"/>
              </a:solidFill>
              <a:latin typeface="Arial"/>
              <a:cs typeface="Arial"/>
            </a:endParaRPr>
          </a:p>
        </p:txBody>
      </p:sp>
      <p:sp>
        <p:nvSpPr>
          <p:cNvPr id="9" name="TextBox 8"/>
          <p:cNvSpPr txBox="1"/>
          <p:nvPr/>
        </p:nvSpPr>
        <p:spPr>
          <a:xfrm>
            <a:off x="4213990" y="4687576"/>
            <a:ext cx="4855582" cy="523220"/>
          </a:xfrm>
          <a:prstGeom prst="rect">
            <a:avLst/>
          </a:prstGeom>
          <a:noFill/>
        </p:spPr>
        <p:txBody>
          <a:bodyPr wrap="square" rtlCol="0">
            <a:spAutoFit/>
          </a:bodyPr>
          <a:lstStyle/>
          <a:p>
            <a:r>
              <a:rPr lang="en-US" sz="2800" b="1" dirty="0" smtClean="0">
                <a:solidFill>
                  <a:schemeClr val="bg1"/>
                </a:solidFill>
                <a:latin typeface="Arial" panose="020B0604020202020204" pitchFamily="34" charset="0"/>
                <a:cs typeface="Arial" panose="020B0604020202020204" pitchFamily="34" charset="0"/>
              </a:rPr>
              <a:t>  </a:t>
            </a:r>
            <a:endParaRPr lang="en-US" sz="2800" b="1" dirty="0">
              <a:solidFill>
                <a:schemeClr val="bg1"/>
              </a:solidFill>
              <a:latin typeface="Arial" panose="020B060402020202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2373451065"/>
              </p:ext>
            </p:extLst>
          </p:nvPr>
        </p:nvGraphicFramePr>
        <p:xfrm>
          <a:off x="552891" y="1418265"/>
          <a:ext cx="7995685" cy="4493439"/>
        </p:xfrm>
        <a:graphic>
          <a:graphicData uri="http://schemas.openxmlformats.org/drawingml/2006/table">
            <a:tbl>
              <a:tblPr firstRow="1" bandRow="1">
                <a:tableStyleId>{5C22544A-7EE6-4342-B048-85BDC9FD1C3A}</a:tableStyleId>
              </a:tblPr>
              <a:tblGrid>
                <a:gridCol w="2520751">
                  <a:extLst>
                    <a:ext uri="{9D8B030D-6E8A-4147-A177-3AD203B41FA5}">
                      <a16:colId xmlns:a16="http://schemas.microsoft.com/office/drawing/2014/main" val="20000"/>
                    </a:ext>
                  </a:extLst>
                </a:gridCol>
                <a:gridCol w="3216524">
                  <a:extLst>
                    <a:ext uri="{9D8B030D-6E8A-4147-A177-3AD203B41FA5}">
                      <a16:colId xmlns:a16="http://schemas.microsoft.com/office/drawing/2014/main" val="20001"/>
                    </a:ext>
                  </a:extLst>
                </a:gridCol>
                <a:gridCol w="2258410">
                  <a:extLst>
                    <a:ext uri="{9D8B030D-6E8A-4147-A177-3AD203B41FA5}">
                      <a16:colId xmlns:a16="http://schemas.microsoft.com/office/drawing/2014/main" val="20002"/>
                    </a:ext>
                  </a:extLst>
                </a:gridCol>
              </a:tblGrid>
              <a:tr h="499271">
                <a:tc>
                  <a:txBody>
                    <a:bodyPr/>
                    <a:lstStyle/>
                    <a:p>
                      <a:pPr algn="ctr"/>
                      <a:r>
                        <a:rPr lang="en-US" sz="2400" dirty="0" smtClean="0">
                          <a:latin typeface="Arial" panose="020B0604020202020204" pitchFamily="34" charset="0"/>
                          <a:cs typeface="Arial" panose="020B0604020202020204" pitchFamily="34" charset="0"/>
                        </a:rPr>
                        <a:t>State</a:t>
                      </a:r>
                      <a:endParaRPr lang="en-US" sz="2400" dirty="0">
                        <a:latin typeface="Arial" panose="020B0604020202020204" pitchFamily="34" charset="0"/>
                        <a:cs typeface="Arial" panose="020B0604020202020204" pitchFamily="34" charset="0"/>
                      </a:endParaRPr>
                    </a:p>
                  </a:txBody>
                  <a:tcPr anchor="ctr"/>
                </a:tc>
                <a:tc>
                  <a:txBody>
                    <a:bodyPr/>
                    <a:lstStyle/>
                    <a:p>
                      <a:pPr algn="ctr"/>
                      <a:r>
                        <a:rPr lang="en-US" sz="2400" dirty="0" smtClean="0">
                          <a:latin typeface="Arial" panose="020B0604020202020204" pitchFamily="34" charset="0"/>
                          <a:cs typeface="Arial" panose="020B0604020202020204" pitchFamily="34" charset="0"/>
                        </a:rPr>
                        <a:t>$ Per</a:t>
                      </a:r>
                      <a:r>
                        <a:rPr lang="en-US" sz="2400" baseline="0" dirty="0" smtClean="0">
                          <a:latin typeface="Arial" panose="020B0604020202020204" pitchFamily="34" charset="0"/>
                          <a:cs typeface="Arial" panose="020B0604020202020204" pitchFamily="34" charset="0"/>
                        </a:rPr>
                        <a:t> FTE in 2014</a:t>
                      </a:r>
                      <a:endParaRPr lang="en-US" sz="2400" dirty="0">
                        <a:latin typeface="Arial" panose="020B0604020202020204" pitchFamily="34" charset="0"/>
                        <a:cs typeface="Arial" panose="020B0604020202020204" pitchFamily="34" charset="0"/>
                      </a:endParaRPr>
                    </a:p>
                  </a:txBody>
                  <a:tcPr anchor="ctr"/>
                </a:tc>
                <a:tc>
                  <a:txBody>
                    <a:bodyPr/>
                    <a:lstStyle/>
                    <a:p>
                      <a:pPr algn="ctr"/>
                      <a:r>
                        <a:rPr lang="en-US" sz="2400" dirty="0" smtClean="0">
                          <a:latin typeface="Arial" panose="020B0604020202020204" pitchFamily="34" charset="0"/>
                          <a:cs typeface="Arial" panose="020B0604020202020204" pitchFamily="34" charset="0"/>
                        </a:rPr>
                        <a:t>State Rank</a:t>
                      </a:r>
                      <a:endParaRPr lang="en-US" sz="24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0000"/>
                  </a:ext>
                </a:extLst>
              </a:tr>
              <a:tr h="499271">
                <a:tc>
                  <a:txBody>
                    <a:bodyPr/>
                    <a:lstStyle/>
                    <a:p>
                      <a:pPr algn="ctr"/>
                      <a:r>
                        <a:rPr lang="en-US" sz="2400" b="1" dirty="0" smtClean="0">
                          <a:solidFill>
                            <a:schemeClr val="tx1"/>
                          </a:solidFill>
                          <a:latin typeface="Arial" panose="020B0604020202020204" pitchFamily="34" charset="0"/>
                          <a:cs typeface="Arial" panose="020B0604020202020204" pitchFamily="34" charset="0"/>
                        </a:rPr>
                        <a:t>Arizona</a:t>
                      </a:r>
                      <a:endParaRPr lang="en-US" sz="2400" b="1" dirty="0">
                        <a:solidFill>
                          <a:schemeClr val="tx1"/>
                        </a:solidFill>
                        <a:latin typeface="Arial" panose="020B0604020202020204" pitchFamily="34" charset="0"/>
                        <a:cs typeface="Arial" panose="020B0604020202020204" pitchFamily="34" charset="0"/>
                      </a:endParaRPr>
                    </a:p>
                  </a:txBody>
                  <a:tcPr anchor="ctr"/>
                </a:tc>
                <a:tc>
                  <a:txBody>
                    <a:bodyPr/>
                    <a:lstStyle/>
                    <a:p>
                      <a:pPr algn="ctr"/>
                      <a:r>
                        <a:rPr lang="en-US" sz="2400" b="1" dirty="0" smtClean="0">
                          <a:solidFill>
                            <a:schemeClr val="tx1"/>
                          </a:solidFill>
                          <a:latin typeface="Arial" panose="020B0604020202020204" pitchFamily="34" charset="0"/>
                          <a:cs typeface="Arial" panose="020B0604020202020204" pitchFamily="34" charset="0"/>
                        </a:rPr>
                        <a:t>$5,171</a:t>
                      </a:r>
                      <a:endParaRPr lang="en-US" sz="2400" b="1" dirty="0">
                        <a:solidFill>
                          <a:schemeClr val="tx1"/>
                        </a:solidFill>
                        <a:latin typeface="Arial" panose="020B0604020202020204" pitchFamily="34" charset="0"/>
                        <a:cs typeface="Arial" panose="020B0604020202020204" pitchFamily="34" charset="0"/>
                      </a:endParaRPr>
                    </a:p>
                  </a:txBody>
                  <a:tcPr anchor="ctr"/>
                </a:tc>
                <a:tc>
                  <a:txBody>
                    <a:bodyPr/>
                    <a:lstStyle/>
                    <a:p>
                      <a:pPr algn="ctr"/>
                      <a:r>
                        <a:rPr lang="en-US" sz="2400" b="1" dirty="0" smtClean="0">
                          <a:solidFill>
                            <a:schemeClr val="tx1"/>
                          </a:solidFill>
                          <a:latin typeface="Arial" panose="020B0604020202020204" pitchFamily="34" charset="0"/>
                          <a:cs typeface="Arial" panose="020B0604020202020204" pitchFamily="34" charset="0"/>
                        </a:rPr>
                        <a:t>36</a:t>
                      </a:r>
                      <a:endParaRPr lang="en-US" sz="2400" b="1" dirty="0">
                        <a:solidFill>
                          <a:schemeClr val="tx1"/>
                        </a:solidFill>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0001"/>
                  </a:ext>
                </a:extLst>
              </a:tr>
              <a:tr h="499271">
                <a:tc>
                  <a:txBody>
                    <a:bodyPr/>
                    <a:lstStyle/>
                    <a:p>
                      <a:pPr algn="ctr"/>
                      <a:r>
                        <a:rPr lang="en-US" sz="2400" b="1" dirty="0" smtClean="0">
                          <a:solidFill>
                            <a:schemeClr val="tx1"/>
                          </a:solidFill>
                          <a:latin typeface="Arial" panose="020B0604020202020204" pitchFamily="34" charset="0"/>
                          <a:cs typeface="Arial" panose="020B0604020202020204" pitchFamily="34" charset="0"/>
                        </a:rPr>
                        <a:t>Colorado</a:t>
                      </a:r>
                      <a:endParaRPr lang="en-US" sz="2400" b="1" dirty="0">
                        <a:solidFill>
                          <a:schemeClr val="tx1"/>
                        </a:solidFill>
                        <a:latin typeface="Arial" panose="020B0604020202020204" pitchFamily="34" charset="0"/>
                        <a:cs typeface="Arial" panose="020B0604020202020204" pitchFamily="34" charset="0"/>
                      </a:endParaRPr>
                    </a:p>
                  </a:txBody>
                  <a:tcPr anchor="ctr"/>
                </a:tc>
                <a:tc>
                  <a:txBody>
                    <a:bodyPr/>
                    <a:lstStyle/>
                    <a:p>
                      <a:pPr algn="ctr"/>
                      <a:r>
                        <a:rPr lang="en-US" sz="2400" b="1" dirty="0" smtClean="0">
                          <a:solidFill>
                            <a:schemeClr val="tx1"/>
                          </a:solidFill>
                          <a:latin typeface="Arial" panose="020B0604020202020204" pitchFamily="34" charset="0"/>
                          <a:cs typeface="Arial" panose="020B0604020202020204" pitchFamily="34" charset="0"/>
                        </a:rPr>
                        <a:t>$3,022</a:t>
                      </a:r>
                      <a:endParaRPr lang="en-US" sz="2400" b="1" dirty="0">
                        <a:solidFill>
                          <a:schemeClr val="tx1"/>
                        </a:solidFill>
                        <a:latin typeface="Arial" panose="020B0604020202020204" pitchFamily="34" charset="0"/>
                        <a:cs typeface="Arial" panose="020B0604020202020204" pitchFamily="34" charset="0"/>
                      </a:endParaRPr>
                    </a:p>
                  </a:txBody>
                  <a:tcPr anchor="ctr"/>
                </a:tc>
                <a:tc>
                  <a:txBody>
                    <a:bodyPr/>
                    <a:lstStyle/>
                    <a:p>
                      <a:pPr algn="ctr"/>
                      <a:r>
                        <a:rPr lang="en-US" sz="2400" b="1" dirty="0" smtClean="0">
                          <a:solidFill>
                            <a:schemeClr val="tx1"/>
                          </a:solidFill>
                          <a:latin typeface="Arial" panose="020B0604020202020204" pitchFamily="34" charset="0"/>
                          <a:cs typeface="Arial" panose="020B0604020202020204" pitchFamily="34" charset="0"/>
                        </a:rPr>
                        <a:t>48</a:t>
                      </a:r>
                      <a:endParaRPr lang="en-US" sz="2400" b="1" dirty="0">
                        <a:solidFill>
                          <a:schemeClr val="tx1"/>
                        </a:solidFill>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0002"/>
                  </a:ext>
                </a:extLst>
              </a:tr>
              <a:tr h="499271">
                <a:tc>
                  <a:txBody>
                    <a:bodyPr/>
                    <a:lstStyle/>
                    <a:p>
                      <a:pPr algn="ctr"/>
                      <a:r>
                        <a:rPr lang="en-US" sz="2400" b="1" dirty="0" smtClean="0">
                          <a:solidFill>
                            <a:schemeClr val="tx1"/>
                          </a:solidFill>
                          <a:latin typeface="Arial" panose="020B0604020202020204" pitchFamily="34" charset="0"/>
                          <a:cs typeface="Arial" panose="020B0604020202020204" pitchFamily="34" charset="0"/>
                        </a:rPr>
                        <a:t>Mississippi</a:t>
                      </a:r>
                      <a:endParaRPr lang="en-US" sz="2400" b="1" dirty="0">
                        <a:solidFill>
                          <a:schemeClr val="tx1"/>
                        </a:solidFill>
                        <a:latin typeface="Arial" panose="020B0604020202020204" pitchFamily="34" charset="0"/>
                        <a:cs typeface="Arial" panose="020B0604020202020204" pitchFamily="34" charset="0"/>
                      </a:endParaRPr>
                    </a:p>
                  </a:txBody>
                  <a:tcPr anchor="ctr"/>
                </a:tc>
                <a:tc>
                  <a:txBody>
                    <a:bodyPr/>
                    <a:lstStyle/>
                    <a:p>
                      <a:pPr algn="ctr"/>
                      <a:r>
                        <a:rPr lang="en-US" sz="2400" b="1" dirty="0" smtClean="0">
                          <a:solidFill>
                            <a:schemeClr val="tx1"/>
                          </a:solidFill>
                          <a:latin typeface="Arial" panose="020B0604020202020204" pitchFamily="34" charset="0"/>
                          <a:cs typeface="Arial" panose="020B0604020202020204" pitchFamily="34" charset="0"/>
                        </a:rPr>
                        <a:t>$6,514</a:t>
                      </a:r>
                      <a:endParaRPr lang="en-US" sz="2400" b="1" dirty="0">
                        <a:solidFill>
                          <a:schemeClr val="tx1"/>
                        </a:solidFill>
                        <a:latin typeface="Arial" panose="020B0604020202020204" pitchFamily="34" charset="0"/>
                        <a:cs typeface="Arial" panose="020B0604020202020204" pitchFamily="34" charset="0"/>
                      </a:endParaRPr>
                    </a:p>
                  </a:txBody>
                  <a:tcPr anchor="ctr"/>
                </a:tc>
                <a:tc>
                  <a:txBody>
                    <a:bodyPr/>
                    <a:lstStyle/>
                    <a:p>
                      <a:pPr algn="ctr"/>
                      <a:r>
                        <a:rPr lang="en-US" sz="2400" b="1" dirty="0" smtClean="0">
                          <a:solidFill>
                            <a:schemeClr val="tx1"/>
                          </a:solidFill>
                          <a:latin typeface="Arial" panose="020B0604020202020204" pitchFamily="34" charset="0"/>
                          <a:cs typeface="Arial" panose="020B0604020202020204" pitchFamily="34" charset="0"/>
                        </a:rPr>
                        <a:t>21</a:t>
                      </a:r>
                      <a:endParaRPr lang="en-US" sz="2400" b="1" dirty="0">
                        <a:solidFill>
                          <a:schemeClr val="tx1"/>
                        </a:solidFill>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0003"/>
                  </a:ext>
                </a:extLst>
              </a:tr>
              <a:tr h="499271">
                <a:tc>
                  <a:txBody>
                    <a:bodyPr/>
                    <a:lstStyle/>
                    <a:p>
                      <a:pPr algn="ctr"/>
                      <a:r>
                        <a:rPr lang="en-US" sz="2400" b="1" dirty="0" smtClean="0">
                          <a:solidFill>
                            <a:srgbClr val="FF0000"/>
                          </a:solidFill>
                          <a:latin typeface="Arial" panose="020B0604020202020204" pitchFamily="34" charset="0"/>
                          <a:cs typeface="Arial" panose="020B0604020202020204" pitchFamily="34" charset="0"/>
                        </a:rPr>
                        <a:t>Nevada</a:t>
                      </a:r>
                      <a:endParaRPr lang="en-US" sz="2400" b="1" dirty="0">
                        <a:solidFill>
                          <a:srgbClr val="FF0000"/>
                        </a:solidFill>
                        <a:latin typeface="Arial" panose="020B0604020202020204" pitchFamily="34" charset="0"/>
                        <a:cs typeface="Arial" panose="020B0604020202020204" pitchFamily="34" charset="0"/>
                      </a:endParaRPr>
                    </a:p>
                  </a:txBody>
                  <a:tcPr anchor="ctr"/>
                </a:tc>
                <a:tc>
                  <a:txBody>
                    <a:bodyPr/>
                    <a:lstStyle/>
                    <a:p>
                      <a:pPr algn="ctr"/>
                      <a:r>
                        <a:rPr lang="en-US" sz="2400" b="1" dirty="0" smtClean="0">
                          <a:solidFill>
                            <a:srgbClr val="FF0000"/>
                          </a:solidFill>
                          <a:latin typeface="Arial" panose="020B0604020202020204" pitchFamily="34" charset="0"/>
                          <a:cs typeface="Arial" panose="020B0604020202020204" pitchFamily="34" charset="0"/>
                        </a:rPr>
                        <a:t>$7,016</a:t>
                      </a:r>
                      <a:endParaRPr lang="en-US" sz="2400" b="1" dirty="0">
                        <a:solidFill>
                          <a:srgbClr val="FF0000"/>
                        </a:solidFill>
                        <a:latin typeface="Arial" panose="020B0604020202020204" pitchFamily="34" charset="0"/>
                        <a:cs typeface="Arial" panose="020B0604020202020204" pitchFamily="34" charset="0"/>
                      </a:endParaRPr>
                    </a:p>
                  </a:txBody>
                  <a:tcPr anchor="ctr"/>
                </a:tc>
                <a:tc>
                  <a:txBody>
                    <a:bodyPr/>
                    <a:lstStyle/>
                    <a:p>
                      <a:pPr algn="ctr"/>
                      <a:r>
                        <a:rPr lang="en-US" sz="2400" b="1" dirty="0" smtClean="0">
                          <a:solidFill>
                            <a:srgbClr val="FF0000"/>
                          </a:solidFill>
                          <a:latin typeface="Arial" panose="020B0604020202020204" pitchFamily="34" charset="0"/>
                          <a:cs typeface="Arial" panose="020B0604020202020204" pitchFamily="34" charset="0"/>
                        </a:rPr>
                        <a:t>17</a:t>
                      </a:r>
                      <a:endParaRPr lang="en-US" sz="2400" b="1" dirty="0">
                        <a:solidFill>
                          <a:srgbClr val="FF0000"/>
                        </a:solidFill>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0004"/>
                  </a:ext>
                </a:extLst>
              </a:tr>
              <a:tr h="499271">
                <a:tc>
                  <a:txBody>
                    <a:bodyPr/>
                    <a:lstStyle/>
                    <a:p>
                      <a:pPr algn="ctr"/>
                      <a:r>
                        <a:rPr lang="en-US" sz="2400" b="1" dirty="0" smtClean="0">
                          <a:solidFill>
                            <a:schemeClr val="tx1"/>
                          </a:solidFill>
                          <a:latin typeface="Arial" panose="020B0604020202020204" pitchFamily="34" charset="0"/>
                          <a:cs typeface="Arial" panose="020B0604020202020204" pitchFamily="34" charset="0"/>
                        </a:rPr>
                        <a:t>New Jersey</a:t>
                      </a:r>
                      <a:endParaRPr lang="en-US" sz="2400" b="1" dirty="0">
                        <a:solidFill>
                          <a:schemeClr val="tx1"/>
                        </a:solidFill>
                        <a:latin typeface="Arial" panose="020B0604020202020204" pitchFamily="34" charset="0"/>
                        <a:cs typeface="Arial" panose="020B0604020202020204" pitchFamily="34" charset="0"/>
                      </a:endParaRPr>
                    </a:p>
                  </a:txBody>
                  <a:tcPr anchor="ctr"/>
                </a:tc>
                <a:tc>
                  <a:txBody>
                    <a:bodyPr/>
                    <a:lstStyle/>
                    <a:p>
                      <a:pPr algn="ctr"/>
                      <a:r>
                        <a:rPr lang="en-US" sz="2400" b="1" dirty="0" smtClean="0">
                          <a:solidFill>
                            <a:schemeClr val="tx1"/>
                          </a:solidFill>
                          <a:latin typeface="Arial" panose="020B0604020202020204" pitchFamily="34" charset="0"/>
                          <a:cs typeface="Arial" panose="020B0604020202020204" pitchFamily="34" charset="0"/>
                        </a:rPr>
                        <a:t>$5,520</a:t>
                      </a:r>
                      <a:endParaRPr lang="en-US" sz="2400" b="1" dirty="0">
                        <a:solidFill>
                          <a:schemeClr val="tx1"/>
                        </a:solidFill>
                        <a:latin typeface="Arial" panose="020B0604020202020204" pitchFamily="34" charset="0"/>
                        <a:cs typeface="Arial" panose="020B0604020202020204" pitchFamily="34" charset="0"/>
                      </a:endParaRPr>
                    </a:p>
                  </a:txBody>
                  <a:tcPr anchor="ctr"/>
                </a:tc>
                <a:tc>
                  <a:txBody>
                    <a:bodyPr/>
                    <a:lstStyle/>
                    <a:p>
                      <a:pPr algn="ctr"/>
                      <a:r>
                        <a:rPr lang="en-US" sz="2400" b="1" dirty="0" smtClean="0">
                          <a:solidFill>
                            <a:schemeClr val="tx1"/>
                          </a:solidFill>
                          <a:latin typeface="Arial" panose="020B0604020202020204" pitchFamily="34" charset="0"/>
                          <a:cs typeface="Arial" panose="020B0604020202020204" pitchFamily="34" charset="0"/>
                        </a:rPr>
                        <a:t>31</a:t>
                      </a:r>
                      <a:endParaRPr lang="en-US" sz="2400" b="1" dirty="0">
                        <a:solidFill>
                          <a:schemeClr val="tx1"/>
                        </a:solidFill>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0005"/>
                  </a:ext>
                </a:extLst>
              </a:tr>
              <a:tr h="499271">
                <a:tc>
                  <a:txBody>
                    <a:bodyPr/>
                    <a:lstStyle/>
                    <a:p>
                      <a:pPr algn="ctr"/>
                      <a:r>
                        <a:rPr lang="en-US" sz="2400" b="1" dirty="0" smtClean="0">
                          <a:solidFill>
                            <a:schemeClr val="tx1"/>
                          </a:solidFill>
                          <a:latin typeface="Arial" panose="020B0604020202020204" pitchFamily="34" charset="0"/>
                          <a:cs typeface="Arial" panose="020B0604020202020204" pitchFamily="34" charset="0"/>
                        </a:rPr>
                        <a:t>Oregon</a:t>
                      </a:r>
                      <a:endParaRPr lang="en-US" sz="2400" b="1" dirty="0">
                        <a:solidFill>
                          <a:schemeClr val="tx1"/>
                        </a:solidFill>
                        <a:latin typeface="Arial" panose="020B0604020202020204" pitchFamily="34" charset="0"/>
                        <a:cs typeface="Arial" panose="020B0604020202020204" pitchFamily="34" charset="0"/>
                      </a:endParaRPr>
                    </a:p>
                  </a:txBody>
                  <a:tcPr anchor="ctr"/>
                </a:tc>
                <a:tc>
                  <a:txBody>
                    <a:bodyPr/>
                    <a:lstStyle/>
                    <a:p>
                      <a:pPr algn="ctr"/>
                      <a:r>
                        <a:rPr lang="en-US" sz="2400" b="1" dirty="0" smtClean="0">
                          <a:solidFill>
                            <a:schemeClr val="tx1"/>
                          </a:solidFill>
                          <a:latin typeface="Arial" panose="020B0604020202020204" pitchFamily="34" charset="0"/>
                          <a:cs typeface="Arial" panose="020B0604020202020204" pitchFamily="34" charset="0"/>
                        </a:rPr>
                        <a:t>$4,214</a:t>
                      </a:r>
                      <a:endParaRPr lang="en-US" sz="2400" b="1" dirty="0">
                        <a:solidFill>
                          <a:schemeClr val="tx1"/>
                        </a:solidFill>
                        <a:latin typeface="Arial" panose="020B0604020202020204" pitchFamily="34" charset="0"/>
                        <a:cs typeface="Arial" panose="020B0604020202020204" pitchFamily="34" charset="0"/>
                      </a:endParaRPr>
                    </a:p>
                  </a:txBody>
                  <a:tcPr anchor="ctr"/>
                </a:tc>
                <a:tc>
                  <a:txBody>
                    <a:bodyPr/>
                    <a:lstStyle/>
                    <a:p>
                      <a:pPr algn="ctr"/>
                      <a:r>
                        <a:rPr lang="en-US" sz="2400" b="1" dirty="0" smtClean="0">
                          <a:solidFill>
                            <a:schemeClr val="tx1"/>
                          </a:solidFill>
                          <a:latin typeface="Arial" panose="020B0604020202020204" pitchFamily="34" charset="0"/>
                          <a:cs typeface="Arial" panose="020B0604020202020204" pitchFamily="34" charset="0"/>
                        </a:rPr>
                        <a:t>46</a:t>
                      </a:r>
                      <a:endParaRPr lang="en-US" sz="2400" b="1" dirty="0">
                        <a:solidFill>
                          <a:schemeClr val="tx1"/>
                        </a:solidFill>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0006"/>
                  </a:ext>
                </a:extLst>
              </a:tr>
              <a:tr h="499271">
                <a:tc>
                  <a:txBody>
                    <a:bodyPr/>
                    <a:lstStyle/>
                    <a:p>
                      <a:pPr algn="ctr"/>
                      <a:r>
                        <a:rPr lang="en-US" sz="2400" b="1" dirty="0" smtClean="0">
                          <a:solidFill>
                            <a:schemeClr val="tx1"/>
                          </a:solidFill>
                          <a:latin typeface="Arial" panose="020B0604020202020204" pitchFamily="34" charset="0"/>
                          <a:cs typeface="Arial" panose="020B0604020202020204" pitchFamily="34" charset="0"/>
                        </a:rPr>
                        <a:t>Utah</a:t>
                      </a:r>
                      <a:endParaRPr lang="en-US" sz="2400" b="1" dirty="0">
                        <a:solidFill>
                          <a:schemeClr val="tx1"/>
                        </a:solidFill>
                        <a:latin typeface="Arial" panose="020B0604020202020204" pitchFamily="34" charset="0"/>
                        <a:cs typeface="Arial" panose="020B0604020202020204" pitchFamily="34" charset="0"/>
                      </a:endParaRPr>
                    </a:p>
                  </a:txBody>
                  <a:tcPr anchor="ctr"/>
                </a:tc>
                <a:tc>
                  <a:txBody>
                    <a:bodyPr/>
                    <a:lstStyle/>
                    <a:p>
                      <a:pPr algn="ctr"/>
                      <a:r>
                        <a:rPr lang="en-US" sz="2400" b="1" dirty="0" smtClean="0">
                          <a:solidFill>
                            <a:schemeClr val="tx1"/>
                          </a:solidFill>
                          <a:latin typeface="Arial" panose="020B0604020202020204" pitchFamily="34" charset="0"/>
                          <a:cs typeface="Arial" panose="020B0604020202020204" pitchFamily="34" charset="0"/>
                        </a:rPr>
                        <a:t>$5,506</a:t>
                      </a:r>
                      <a:endParaRPr lang="en-US" sz="2400" b="1" dirty="0">
                        <a:solidFill>
                          <a:schemeClr val="tx1"/>
                        </a:solidFill>
                        <a:latin typeface="Arial" panose="020B0604020202020204" pitchFamily="34" charset="0"/>
                        <a:cs typeface="Arial" panose="020B0604020202020204" pitchFamily="34" charset="0"/>
                      </a:endParaRPr>
                    </a:p>
                  </a:txBody>
                  <a:tcPr anchor="ctr"/>
                </a:tc>
                <a:tc>
                  <a:txBody>
                    <a:bodyPr/>
                    <a:lstStyle/>
                    <a:p>
                      <a:pPr algn="ctr"/>
                      <a:r>
                        <a:rPr lang="en-US" sz="2400" b="1" dirty="0" smtClean="0">
                          <a:solidFill>
                            <a:schemeClr val="tx1"/>
                          </a:solidFill>
                          <a:latin typeface="Arial" panose="020B0604020202020204" pitchFamily="34" charset="0"/>
                          <a:cs typeface="Arial" panose="020B0604020202020204" pitchFamily="34" charset="0"/>
                        </a:rPr>
                        <a:t>32</a:t>
                      </a:r>
                      <a:endParaRPr lang="en-US" sz="2400" b="1" dirty="0">
                        <a:solidFill>
                          <a:schemeClr val="tx1"/>
                        </a:solidFill>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0007"/>
                  </a:ext>
                </a:extLst>
              </a:tr>
              <a:tr h="499271">
                <a:tc>
                  <a:txBody>
                    <a:bodyPr/>
                    <a:lstStyle/>
                    <a:p>
                      <a:pPr algn="ctr"/>
                      <a:r>
                        <a:rPr lang="en-US" sz="2400" b="1" dirty="0" smtClean="0">
                          <a:solidFill>
                            <a:schemeClr val="tx1"/>
                          </a:solidFill>
                          <a:latin typeface="Arial" panose="020B0604020202020204" pitchFamily="34" charset="0"/>
                          <a:cs typeface="Arial" panose="020B0604020202020204" pitchFamily="34" charset="0"/>
                        </a:rPr>
                        <a:t>Virginia</a:t>
                      </a:r>
                      <a:endParaRPr lang="en-US" sz="2400" b="1" dirty="0">
                        <a:solidFill>
                          <a:schemeClr val="tx1"/>
                        </a:solidFill>
                        <a:latin typeface="Arial" panose="020B0604020202020204" pitchFamily="34" charset="0"/>
                        <a:cs typeface="Arial" panose="020B0604020202020204" pitchFamily="34" charset="0"/>
                      </a:endParaRPr>
                    </a:p>
                  </a:txBody>
                  <a:tcPr anchor="ctr"/>
                </a:tc>
                <a:tc>
                  <a:txBody>
                    <a:bodyPr/>
                    <a:lstStyle/>
                    <a:p>
                      <a:pPr algn="ctr"/>
                      <a:r>
                        <a:rPr lang="en-US" sz="2400" b="1" dirty="0" smtClean="0">
                          <a:solidFill>
                            <a:schemeClr val="tx1"/>
                          </a:solidFill>
                          <a:latin typeface="Arial" panose="020B0604020202020204" pitchFamily="34" charset="0"/>
                          <a:cs typeface="Arial" panose="020B0604020202020204" pitchFamily="34" charset="0"/>
                        </a:rPr>
                        <a:t>$4,779</a:t>
                      </a:r>
                      <a:endParaRPr lang="en-US" sz="2400" b="1" dirty="0">
                        <a:solidFill>
                          <a:schemeClr val="tx1"/>
                        </a:solidFill>
                        <a:latin typeface="Arial" panose="020B0604020202020204" pitchFamily="34" charset="0"/>
                        <a:cs typeface="Arial" panose="020B0604020202020204" pitchFamily="34" charset="0"/>
                      </a:endParaRPr>
                    </a:p>
                  </a:txBody>
                  <a:tcPr anchor="ctr"/>
                </a:tc>
                <a:tc>
                  <a:txBody>
                    <a:bodyPr/>
                    <a:lstStyle/>
                    <a:p>
                      <a:pPr algn="ctr"/>
                      <a:r>
                        <a:rPr lang="en-US" sz="2400" b="1" dirty="0" smtClean="0">
                          <a:solidFill>
                            <a:schemeClr val="tx1"/>
                          </a:solidFill>
                          <a:latin typeface="Arial" panose="020B0604020202020204" pitchFamily="34" charset="0"/>
                          <a:cs typeface="Arial" panose="020B0604020202020204" pitchFamily="34" charset="0"/>
                        </a:rPr>
                        <a:t>42</a:t>
                      </a:r>
                      <a:endParaRPr lang="en-US" sz="2400" b="1" dirty="0">
                        <a:solidFill>
                          <a:schemeClr val="tx1"/>
                        </a:solidFill>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0008"/>
                  </a:ext>
                </a:extLst>
              </a:tr>
            </a:tbl>
          </a:graphicData>
        </a:graphic>
      </p:graphicFrame>
      <p:sp>
        <p:nvSpPr>
          <p:cNvPr id="6" name="TextBox 5"/>
          <p:cNvSpPr txBox="1"/>
          <p:nvPr/>
        </p:nvSpPr>
        <p:spPr>
          <a:xfrm>
            <a:off x="457196" y="6134986"/>
            <a:ext cx="8091380" cy="400110"/>
          </a:xfrm>
          <a:prstGeom prst="rect">
            <a:avLst/>
          </a:prstGeom>
          <a:noFill/>
        </p:spPr>
        <p:txBody>
          <a:bodyPr wrap="square" rtlCol="0">
            <a:spAutoFit/>
          </a:bodyPr>
          <a:lstStyle/>
          <a:p>
            <a:pPr algn="ctr"/>
            <a:r>
              <a:rPr lang="en-US" sz="2000" b="1" dirty="0" smtClean="0">
                <a:solidFill>
                  <a:schemeClr val="bg1"/>
                </a:solidFill>
                <a:latin typeface="Arial" panose="020B0604020202020204" pitchFamily="34" charset="0"/>
                <a:cs typeface="Arial" panose="020B0604020202020204" pitchFamily="34" charset="0"/>
              </a:rPr>
              <a:t>Source: State Higher Education Executive Officers Association</a:t>
            </a:r>
            <a:endParaRPr lang="en-US" sz="20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58505596"/>
      </p:ext>
    </p:extLst>
  </p:cSld>
  <p:clrMapOvr>
    <a:masterClrMapping/>
  </p:clrMapOvr>
  <p:timing>
    <p:tnLst>
      <p:par>
        <p:cTn id="1" dur="indefinite" restart="never" nodeType="tmRoot"/>
      </p:par>
    </p:tnLst>
  </p:timing>
</p:sld>
</file>

<file path=ppt/theme/theme1.xml><?xml version="1.0" encoding="utf-8"?>
<a:theme xmlns:a="http://schemas.openxmlformats.org/drawingml/2006/main" name="Advantage">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Advantage">
      <a:majorFont>
        <a:latin typeface="Rockwell"/>
        <a:ea typeface=""/>
        <a:cs typeface=""/>
        <a:font script="Jpan" typeface="ＭＳ ゴシック"/>
        <a:font script="Hans" typeface="宋体"/>
        <a:font script="Hant" typeface="新細明體"/>
      </a:majorFont>
      <a:minorFont>
        <a:latin typeface="Rockwell"/>
        <a:ea typeface=""/>
        <a:cs typeface=""/>
        <a:font script="Jpan" typeface="ＭＳ ゴシック"/>
        <a:font script="Hans" typeface="宋体"/>
        <a:font script="Hant" typeface="新細明體"/>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Advantage.thmx</Template>
  <TotalTime>61833</TotalTime>
  <Words>1360</Words>
  <Application>Microsoft Office PowerPoint</Application>
  <PresentationFormat>On-screen Show (4:3)</PresentationFormat>
  <Paragraphs>225</Paragraphs>
  <Slides>28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28</vt:i4>
      </vt:variant>
    </vt:vector>
  </HeadingPairs>
  <TitlesOfParts>
    <vt:vector size="34" baseType="lpstr">
      <vt:lpstr>Arial</vt:lpstr>
      <vt:lpstr>Calibri</vt:lpstr>
      <vt:lpstr>Rockwell</vt:lpstr>
      <vt:lpstr>Verdana</vt:lpstr>
      <vt:lpstr>Wingdings</vt:lpstr>
      <vt:lpstr>Advantage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RTC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Five Key Infrastructure Investments To Restart Las Vegas Job Growth</dc:title>
  <dc:creator>Kristen Hansen</dc:creator>
  <cp:lastModifiedBy>Windows User</cp:lastModifiedBy>
  <cp:revision>1304</cp:revision>
  <cp:lastPrinted>2016-04-12T21:06:45Z</cp:lastPrinted>
  <dcterms:created xsi:type="dcterms:W3CDTF">2014-01-21T18:37:41Z</dcterms:created>
  <dcterms:modified xsi:type="dcterms:W3CDTF">2016-08-08T22:58:44Z</dcterms:modified>
</cp:coreProperties>
</file>