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7" r:id="rId3"/>
  </p:sldIdLst>
  <p:sldSz cx="43891200" cy="32918400"/>
  <p:notesSz cx="6858000" cy="9144000"/>
  <p:defaultTextStyle>
    <a:defPPr>
      <a:defRPr lang="en-US"/>
    </a:defPPr>
    <a:lvl1pPr marL="0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3158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6317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79475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2624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65773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58931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52090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45248" algn="l" defTabSz="2193158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3" d="100"/>
          <a:sy n="23" d="100"/>
        </p:scale>
        <p:origin x="1626" y="1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3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6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79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2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65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5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52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45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4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0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14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52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23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66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1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2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73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64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56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47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38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29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9376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0924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3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53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121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2443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7366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64886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5611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4733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3854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2976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97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91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91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708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1219" indent="0">
              <a:buNone/>
              <a:defRPr sz="9600" b="1"/>
            </a:lvl2pPr>
            <a:lvl3pPr marL="4382443" indent="0">
              <a:buNone/>
              <a:defRPr sz="8600" b="1"/>
            </a:lvl3pPr>
            <a:lvl4pPr marL="6573662" indent="0">
              <a:buNone/>
              <a:defRPr sz="7700" b="1"/>
            </a:lvl4pPr>
            <a:lvl5pPr marL="8764886" indent="0">
              <a:buNone/>
              <a:defRPr sz="7700" b="1"/>
            </a:lvl5pPr>
            <a:lvl6pPr marL="10956110" indent="0">
              <a:buNone/>
              <a:defRPr sz="7700" b="1"/>
            </a:lvl6pPr>
            <a:lvl7pPr marL="13147330" indent="0">
              <a:buNone/>
              <a:defRPr sz="7700" b="1"/>
            </a:lvl7pPr>
            <a:lvl8pPr marL="15338544" indent="0">
              <a:buNone/>
              <a:defRPr sz="7700" b="1"/>
            </a:lvl8pPr>
            <a:lvl9pPr marL="17529768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4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1219" indent="0">
              <a:buNone/>
              <a:defRPr sz="9600" b="1"/>
            </a:lvl2pPr>
            <a:lvl3pPr marL="4382443" indent="0">
              <a:buNone/>
              <a:defRPr sz="8600" b="1"/>
            </a:lvl3pPr>
            <a:lvl4pPr marL="6573662" indent="0">
              <a:buNone/>
              <a:defRPr sz="7700" b="1"/>
            </a:lvl4pPr>
            <a:lvl5pPr marL="8764886" indent="0">
              <a:buNone/>
              <a:defRPr sz="7700" b="1"/>
            </a:lvl5pPr>
            <a:lvl6pPr marL="10956110" indent="0">
              <a:buNone/>
              <a:defRPr sz="7700" b="1"/>
            </a:lvl6pPr>
            <a:lvl7pPr marL="13147330" indent="0">
              <a:buNone/>
              <a:defRPr sz="7700" b="1"/>
            </a:lvl7pPr>
            <a:lvl8pPr marL="15338544" indent="0">
              <a:buNone/>
              <a:defRPr sz="7700" b="1"/>
            </a:lvl8pPr>
            <a:lvl9pPr marL="17529768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4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8249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614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0855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91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71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91" y="6888502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1219" indent="0">
              <a:buNone/>
              <a:defRPr sz="5800"/>
            </a:lvl2pPr>
            <a:lvl3pPr marL="4382443" indent="0">
              <a:buNone/>
              <a:defRPr sz="4800"/>
            </a:lvl3pPr>
            <a:lvl4pPr marL="6573662" indent="0">
              <a:buNone/>
              <a:defRPr sz="4300"/>
            </a:lvl4pPr>
            <a:lvl5pPr marL="8764886" indent="0">
              <a:buNone/>
              <a:defRPr sz="4300"/>
            </a:lvl5pPr>
            <a:lvl6pPr marL="10956110" indent="0">
              <a:buNone/>
              <a:defRPr sz="4300"/>
            </a:lvl6pPr>
            <a:lvl7pPr marL="13147330" indent="0">
              <a:buNone/>
              <a:defRPr sz="4300"/>
            </a:lvl7pPr>
            <a:lvl8pPr marL="15338544" indent="0">
              <a:buNone/>
              <a:defRPr sz="4300"/>
            </a:lvl8pPr>
            <a:lvl9pPr marL="17529768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317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964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1219" indent="0">
              <a:buNone/>
              <a:defRPr sz="13400"/>
            </a:lvl2pPr>
            <a:lvl3pPr marL="4382443" indent="0">
              <a:buNone/>
              <a:defRPr sz="11500"/>
            </a:lvl3pPr>
            <a:lvl4pPr marL="6573662" indent="0">
              <a:buNone/>
              <a:defRPr sz="9600"/>
            </a:lvl4pPr>
            <a:lvl5pPr marL="8764886" indent="0">
              <a:buNone/>
              <a:defRPr sz="9600"/>
            </a:lvl5pPr>
            <a:lvl6pPr marL="10956110" indent="0">
              <a:buNone/>
              <a:defRPr sz="9600"/>
            </a:lvl6pPr>
            <a:lvl7pPr marL="13147330" indent="0">
              <a:buNone/>
              <a:defRPr sz="9600"/>
            </a:lvl7pPr>
            <a:lvl8pPr marL="15338544" indent="0">
              <a:buNone/>
              <a:defRPr sz="9600"/>
            </a:lvl8pPr>
            <a:lvl9pPr marL="17529768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1219" indent="0">
              <a:buNone/>
              <a:defRPr sz="5800"/>
            </a:lvl2pPr>
            <a:lvl3pPr marL="4382443" indent="0">
              <a:buNone/>
              <a:defRPr sz="4800"/>
            </a:lvl3pPr>
            <a:lvl4pPr marL="6573662" indent="0">
              <a:buNone/>
              <a:defRPr sz="4300"/>
            </a:lvl4pPr>
            <a:lvl5pPr marL="8764886" indent="0">
              <a:buNone/>
              <a:defRPr sz="4300"/>
            </a:lvl5pPr>
            <a:lvl6pPr marL="10956110" indent="0">
              <a:buNone/>
              <a:defRPr sz="4300"/>
            </a:lvl6pPr>
            <a:lvl7pPr marL="13147330" indent="0">
              <a:buNone/>
              <a:defRPr sz="4300"/>
            </a:lvl7pPr>
            <a:lvl8pPr marL="15338544" indent="0">
              <a:buNone/>
              <a:defRPr sz="4300"/>
            </a:lvl8pPr>
            <a:lvl9pPr marL="17529768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605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5674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84"/>
            <a:ext cx="987552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84"/>
            <a:ext cx="2889504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617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34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3158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631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7947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262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6577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5893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5209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4524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25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7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7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9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3158" indent="0">
              <a:buNone/>
              <a:defRPr sz="9600" b="1"/>
            </a:lvl2pPr>
            <a:lvl3pPr marL="4386317" indent="0">
              <a:buNone/>
              <a:defRPr sz="8600" b="1"/>
            </a:lvl3pPr>
            <a:lvl4pPr marL="6579475" indent="0">
              <a:buNone/>
              <a:defRPr sz="7700" b="1"/>
            </a:lvl4pPr>
            <a:lvl5pPr marL="8772624" indent="0">
              <a:buNone/>
              <a:defRPr sz="7700" b="1"/>
            </a:lvl5pPr>
            <a:lvl6pPr marL="10965773" indent="0">
              <a:buNone/>
              <a:defRPr sz="7700" b="1"/>
            </a:lvl6pPr>
            <a:lvl7pPr marL="13158931" indent="0">
              <a:buNone/>
              <a:defRPr sz="7700" b="1"/>
            </a:lvl7pPr>
            <a:lvl8pPr marL="15352090" indent="0">
              <a:buNone/>
              <a:defRPr sz="7700" b="1"/>
            </a:lvl8pPr>
            <a:lvl9pPr marL="17545248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7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3158" indent="0">
              <a:buNone/>
              <a:defRPr sz="9600" b="1"/>
            </a:lvl2pPr>
            <a:lvl3pPr marL="4386317" indent="0">
              <a:buNone/>
              <a:defRPr sz="8600" b="1"/>
            </a:lvl3pPr>
            <a:lvl4pPr marL="6579475" indent="0">
              <a:buNone/>
              <a:defRPr sz="7700" b="1"/>
            </a:lvl4pPr>
            <a:lvl5pPr marL="8772624" indent="0">
              <a:buNone/>
              <a:defRPr sz="7700" b="1"/>
            </a:lvl5pPr>
            <a:lvl6pPr marL="10965773" indent="0">
              <a:buNone/>
              <a:defRPr sz="7700" b="1"/>
            </a:lvl6pPr>
            <a:lvl7pPr marL="13158931" indent="0">
              <a:buNone/>
              <a:defRPr sz="7700" b="1"/>
            </a:lvl7pPr>
            <a:lvl8pPr marL="15352090" indent="0">
              <a:buNone/>
              <a:defRPr sz="7700" b="1"/>
            </a:lvl8pPr>
            <a:lvl9pPr marL="17545248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7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2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7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72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52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72" y="6888492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3158" indent="0">
              <a:buNone/>
              <a:defRPr sz="5800"/>
            </a:lvl2pPr>
            <a:lvl3pPr marL="4386317" indent="0">
              <a:buNone/>
              <a:defRPr sz="4800"/>
            </a:lvl3pPr>
            <a:lvl4pPr marL="6579475" indent="0">
              <a:buNone/>
              <a:defRPr sz="4300"/>
            </a:lvl4pPr>
            <a:lvl5pPr marL="8772624" indent="0">
              <a:buNone/>
              <a:defRPr sz="4300"/>
            </a:lvl5pPr>
            <a:lvl6pPr marL="10965773" indent="0">
              <a:buNone/>
              <a:defRPr sz="4300"/>
            </a:lvl6pPr>
            <a:lvl7pPr marL="13158931" indent="0">
              <a:buNone/>
              <a:defRPr sz="4300"/>
            </a:lvl7pPr>
            <a:lvl8pPr marL="15352090" indent="0">
              <a:buNone/>
              <a:defRPr sz="4300"/>
            </a:lvl8pPr>
            <a:lvl9pPr marL="17545248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2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3158" indent="0">
              <a:buNone/>
              <a:defRPr sz="13400"/>
            </a:lvl2pPr>
            <a:lvl3pPr marL="4386317" indent="0">
              <a:buNone/>
              <a:defRPr sz="11500"/>
            </a:lvl3pPr>
            <a:lvl4pPr marL="6579475" indent="0">
              <a:buNone/>
              <a:defRPr sz="9600"/>
            </a:lvl4pPr>
            <a:lvl5pPr marL="8772624" indent="0">
              <a:buNone/>
              <a:defRPr sz="9600"/>
            </a:lvl5pPr>
            <a:lvl6pPr marL="10965773" indent="0">
              <a:buNone/>
              <a:defRPr sz="9600"/>
            </a:lvl6pPr>
            <a:lvl7pPr marL="13158931" indent="0">
              <a:buNone/>
              <a:defRPr sz="9600"/>
            </a:lvl7pPr>
            <a:lvl8pPr marL="15352090" indent="0">
              <a:buNone/>
              <a:defRPr sz="9600"/>
            </a:lvl8pPr>
            <a:lvl9pPr marL="17545248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3158" indent="0">
              <a:buNone/>
              <a:defRPr sz="5800"/>
            </a:lvl2pPr>
            <a:lvl3pPr marL="4386317" indent="0">
              <a:buNone/>
              <a:defRPr sz="4800"/>
            </a:lvl3pPr>
            <a:lvl4pPr marL="6579475" indent="0">
              <a:buNone/>
              <a:defRPr sz="4300"/>
            </a:lvl4pPr>
            <a:lvl5pPr marL="8772624" indent="0">
              <a:buNone/>
              <a:defRPr sz="4300"/>
            </a:lvl5pPr>
            <a:lvl6pPr marL="10965773" indent="0">
              <a:buNone/>
              <a:defRPr sz="4300"/>
            </a:lvl6pPr>
            <a:lvl7pPr marL="13158931" indent="0">
              <a:buNone/>
              <a:defRPr sz="4300"/>
            </a:lvl7pPr>
            <a:lvl8pPr marL="15352090" indent="0">
              <a:buNone/>
              <a:defRPr sz="4300"/>
            </a:lvl8pPr>
            <a:lvl9pPr marL="17545248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9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624" tIns="219322" rIns="438624" bIns="2193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72"/>
            <a:ext cx="39502080" cy="21724622"/>
          </a:xfrm>
          <a:prstGeom prst="rect">
            <a:avLst/>
          </a:prstGeom>
        </p:spPr>
        <p:txBody>
          <a:bodyPr vert="horz" lIns="438624" tIns="219322" rIns="438624" bIns="2193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624" tIns="219322" rIns="438624" bIns="219322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66E3-1108-ED46-8B61-F9641ADEDACA}" type="datetimeFigureOut">
              <a:rPr lang="en-US" smtClean="0"/>
              <a:t>5/5/2016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624" tIns="219322" rIns="438624" bIns="219322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624" tIns="219322" rIns="438624" bIns="219322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A0894-1697-1144-8958-9B2E9054A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1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3158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4864" indent="-1644864" algn="l" defTabSz="2193158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3875" indent="-1370717" algn="l" defTabSz="2193158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2886" indent="-1096570" algn="l" defTabSz="2193158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76045" indent="-1096570" algn="l" defTabSz="2193158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69203" indent="-1096570" algn="l" defTabSz="2193158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2362" indent="-1096570" algn="l" defTabSz="2193158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5520" indent="-1096570" algn="l" defTabSz="2193158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48669" indent="-1096570" algn="l" defTabSz="2193158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41818" indent="-1096570" algn="l" defTabSz="2193158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3158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6317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79475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2624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65773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58931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52090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45248" algn="l" defTabSz="2193158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245" tIns="219130" rIns="438245" bIns="21913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91"/>
            <a:ext cx="39502080" cy="21724622"/>
          </a:xfrm>
          <a:prstGeom prst="rect">
            <a:avLst/>
          </a:prstGeom>
        </p:spPr>
        <p:txBody>
          <a:bodyPr vert="horz" lIns="438245" tIns="219130" rIns="438245" bIns="2191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506"/>
            <a:ext cx="10241280" cy="1752600"/>
          </a:xfrm>
          <a:prstGeom prst="rect">
            <a:avLst/>
          </a:prstGeom>
        </p:spPr>
        <p:txBody>
          <a:bodyPr vert="horz" lIns="438245" tIns="219130" rIns="438245" bIns="219130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91219"/>
            <a:fld id="{73EA4D84-2C76-564A-9547-AB55DCD6C86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191219"/>
              <a:t>5/5/2016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506"/>
            <a:ext cx="13898880" cy="1752600"/>
          </a:xfrm>
          <a:prstGeom prst="rect">
            <a:avLst/>
          </a:prstGeom>
        </p:spPr>
        <p:txBody>
          <a:bodyPr vert="horz" lIns="438245" tIns="219130" rIns="438245" bIns="219130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91219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506"/>
            <a:ext cx="10241280" cy="1752600"/>
          </a:xfrm>
          <a:prstGeom prst="rect">
            <a:avLst/>
          </a:prstGeom>
        </p:spPr>
        <p:txBody>
          <a:bodyPr vert="horz" lIns="438245" tIns="219130" rIns="438245" bIns="219130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91219"/>
            <a:fld id="{5F2750F0-685C-764D-9515-195D08F2026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191219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559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2191219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3414" indent="-1643414" algn="l" defTabSz="2191219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0726" indent="-1369512" algn="l" defTabSz="2191219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78048" indent="-1095614" algn="l" defTabSz="2191219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69272" indent="-1095614" algn="l" defTabSz="2191219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60491" indent="-1095614" algn="l" defTabSz="2191219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51715" indent="-1095614" algn="l" defTabSz="2191219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42934" indent="-1095614" algn="l" defTabSz="2191219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34158" indent="-1095614" algn="l" defTabSz="2191219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25378" indent="-1095614" algn="l" defTabSz="2191219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1219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2443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73662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64886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56110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47330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38544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29768" algn="l" defTabSz="2191219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02428" y="403449"/>
            <a:ext cx="42729374" cy="6129418"/>
          </a:xfrm>
          <a:prstGeom prst="rect">
            <a:avLst/>
          </a:prstGeom>
          <a:noFill/>
          <a:ln w="25400">
            <a:noFill/>
          </a:ln>
        </p:spPr>
        <p:txBody>
          <a:bodyPr wrap="square" lIns="438173" tIns="438173" rIns="438173" bIns="438173" anchor="ctr" anchorCtr="1">
            <a:spAutoFit/>
          </a:bodyPr>
          <a:lstStyle/>
          <a:p>
            <a:pPr algn="ctr" defTabSz="2190869"/>
            <a:r>
              <a:rPr lang="en-US" sz="1010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/>
                <a:cs typeface="Arial"/>
              </a:rPr>
              <a:t>Power of Perspective: The Effects of Public Perceptions of Police and </a:t>
            </a:r>
          </a:p>
          <a:p>
            <a:pPr algn="ctr" defTabSz="2190869"/>
            <a:r>
              <a:rPr lang="en-US" sz="1010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/>
                <a:cs typeface="Arial"/>
              </a:rPr>
              <a:t>Fear of Crime on Attitudes Towards Aerial Drone Use</a:t>
            </a:r>
            <a:r>
              <a:rPr lang="en-US" sz="960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/>
                <a:cs typeface="Arial"/>
              </a:rPr>
              <a:t> </a:t>
            </a:r>
            <a:r>
              <a:rPr lang="en-US" sz="2110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/>
                <a:cs typeface="Arial"/>
              </a:rPr>
              <a:t/>
            </a:r>
            <a:br>
              <a:rPr lang="en-US" sz="2110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/>
                <a:cs typeface="Arial"/>
              </a:rPr>
            </a:br>
            <a:endParaRPr lang="en-US" sz="2400" dirty="0">
              <a:ln>
                <a:solidFill>
                  <a:prstClr val="white"/>
                </a:solidFill>
              </a:ln>
              <a:solidFill>
                <a:prstClr val="white"/>
              </a:solidFill>
              <a:latin typeface="Arial"/>
              <a:cs typeface="Arial"/>
            </a:endParaRPr>
          </a:p>
          <a:p>
            <a:pPr algn="ctr" defTabSz="2190869"/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Olivia G. Tuttle, Joel D. Lieberman, </a:t>
            </a:r>
            <a:r>
              <a:rPr lang="en-US" sz="5800" dirty="0" err="1">
                <a:solidFill>
                  <a:srgbClr val="FFFFFF"/>
                </a:solidFill>
                <a:latin typeface="Arial"/>
                <a:cs typeface="Arial"/>
              </a:rPr>
              <a:t>Terance</a:t>
            </a: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 D. </a:t>
            </a:r>
            <a:r>
              <a:rPr lang="en-US" sz="5800" dirty="0" err="1">
                <a:solidFill>
                  <a:srgbClr val="FFFFFF"/>
                </a:solidFill>
                <a:latin typeface="Arial"/>
                <a:cs typeface="Arial"/>
              </a:rPr>
              <a:t>Miethe</a:t>
            </a: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, Mari </a:t>
            </a:r>
            <a:r>
              <a:rPr lang="en-US" sz="5800" dirty="0" err="1">
                <a:solidFill>
                  <a:srgbClr val="FFFFFF"/>
                </a:solidFill>
                <a:latin typeface="Arial"/>
                <a:cs typeface="Arial"/>
              </a:rPr>
              <a:t>Sakiyama</a:t>
            </a: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, and </a:t>
            </a:r>
            <a:r>
              <a:rPr lang="en-US" sz="5800" dirty="0" err="1">
                <a:solidFill>
                  <a:srgbClr val="FFFFFF"/>
                </a:solidFill>
                <a:latin typeface="Arial"/>
                <a:cs typeface="Arial"/>
              </a:rPr>
              <a:t>Miliaikeala</a:t>
            </a: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 S.J. </a:t>
            </a:r>
            <a:r>
              <a:rPr lang="en-US" sz="5800" dirty="0" err="1">
                <a:solidFill>
                  <a:srgbClr val="FFFFFF"/>
                </a:solidFill>
                <a:latin typeface="Arial"/>
                <a:cs typeface="Arial"/>
              </a:rPr>
              <a:t>Heen</a:t>
            </a: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algn="ctr" defTabSz="2190869"/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University of Nevada, Las Vegas - Department of Criminal Justice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523871" y="7077413"/>
            <a:ext cx="14843496" cy="8900170"/>
          </a:xfrm>
          <a:prstGeom prst="rect">
            <a:avLst/>
          </a:prstGeom>
          <a:noFill/>
          <a:ln w="25400">
            <a:noFill/>
          </a:ln>
        </p:spPr>
        <p:txBody>
          <a:bodyPr wrap="square" lIns="438173" tIns="219096" rIns="438173" bIns="219096" rtlCol="0">
            <a:spAutoFit/>
          </a:bodyPr>
          <a:lstStyle/>
          <a:p>
            <a:pPr algn="ctr" defTabSz="2190869">
              <a:spcBef>
                <a:spcPts val="2400"/>
              </a:spcBef>
            </a:pP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Research Questions</a:t>
            </a:r>
            <a:endParaRPr lang="en-US" sz="53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685248" indent="-685248" defTabSz="2190869">
              <a:spcBef>
                <a:spcPts val="2400"/>
              </a:spcBef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How are views about police legitimacy, fear of crime, and victimization related to public perceptions of police use of UAV technology; and, how do these effects differ between proactive and reactive policing strategies?</a:t>
            </a:r>
          </a:p>
          <a:p>
            <a:pPr marL="1912315" lvl="1" indent="-678072" defTabSz="2190869">
              <a:spcBef>
                <a:spcPts val="2400"/>
              </a:spcBef>
              <a:buFont typeface="Arial"/>
              <a:buChar char="•"/>
            </a:pP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Proactive Policing</a:t>
            </a: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: Detection and prevention of crime and disorder</a:t>
            </a:r>
          </a:p>
          <a:p>
            <a:pPr marL="1912315" lvl="1" indent="-678072" defTabSz="2190869">
              <a:spcBef>
                <a:spcPts val="2400"/>
              </a:spcBef>
              <a:buFont typeface="Arial"/>
              <a:buChar char="•"/>
              <a:tabLst>
                <a:tab pos="1379002" algn="l"/>
              </a:tabLst>
            </a:pP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Reactive Policing</a:t>
            </a: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: Responding to calls for service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997407" y="8931962"/>
            <a:ext cx="10532558" cy="5206853"/>
          </a:xfrm>
          <a:prstGeom prst="rect">
            <a:avLst/>
          </a:prstGeom>
          <a:noFill/>
          <a:ln w="25400">
            <a:noFill/>
          </a:ln>
        </p:spPr>
        <p:txBody>
          <a:bodyPr wrap="square" lIns="438173" tIns="219096" rIns="438173" bIns="219096" rtlCol="0">
            <a:spAutoFit/>
          </a:bodyPr>
          <a:lstStyle/>
          <a:p>
            <a:pPr algn="ctr" defTabSz="2190869">
              <a:spcBef>
                <a:spcPts val="2400"/>
              </a:spcBef>
            </a:pPr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Methods</a:t>
            </a:r>
            <a:endParaRPr lang="en-US" sz="67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685248" indent="-685248" defTabSz="2190869">
              <a:spcBef>
                <a:spcPts val="2400"/>
              </a:spcBef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National online survey</a:t>
            </a: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using  </a:t>
            </a: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Mechanical Turk </a:t>
            </a:r>
            <a:endParaRPr lang="en-US" sz="48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685248" indent="-685248" defTabSz="2190869">
              <a:spcBef>
                <a:spcPts val="2400"/>
              </a:spcBef>
              <a:spcAft>
                <a:spcPts val="2400"/>
              </a:spcAft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A sample of 481 U.S. adults</a:t>
            </a:r>
          </a:p>
          <a:p>
            <a:pPr marL="685248" indent="-685248" defTabSz="2190869"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May, 2015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6249" y="31296737"/>
            <a:ext cx="8423717" cy="1090450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12823164" y="16866322"/>
            <a:ext cx="8772206" cy="876864"/>
          </a:xfrm>
          <a:prstGeom prst="rect">
            <a:avLst/>
          </a:prstGeom>
        </p:spPr>
        <p:txBody>
          <a:bodyPr vert="horz" lIns="438173" tIns="219096" rIns="438173" bIns="21909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 UAV Support For Different Policing Strategies</a:t>
            </a:r>
          </a:p>
          <a:p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by Fear of Crime 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4164787" y="16598993"/>
            <a:ext cx="8093290" cy="1126190"/>
          </a:xfrm>
          <a:prstGeom prst="rect">
            <a:avLst/>
          </a:prstGeom>
        </p:spPr>
        <p:txBody>
          <a:bodyPr vert="horz" lIns="438173" tIns="219096" rIns="438173" bIns="21909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 UAV Support For Different Policing Strategies</a:t>
            </a:r>
          </a:p>
          <a:p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by Fear of Crime for Non-Victims and Victims 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3691079" y="16598993"/>
            <a:ext cx="8049941" cy="1126190"/>
          </a:xfrm>
          <a:prstGeom prst="rect">
            <a:avLst/>
          </a:prstGeom>
        </p:spPr>
        <p:txBody>
          <a:bodyPr vert="horz" lIns="438173" tIns="219096" rIns="438173" bIns="219096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UAV Support for Different Policing Strategies</a:t>
            </a:r>
          </a:p>
          <a:p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by Perceived Legitimacy for Non-Victims and Victims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5187" y="26439343"/>
            <a:ext cx="34860826" cy="10599096"/>
          </a:xfrm>
          <a:prstGeom prst="rect">
            <a:avLst/>
          </a:prstGeom>
          <a:noFill/>
          <a:ln w="25400">
            <a:noFill/>
          </a:ln>
        </p:spPr>
        <p:txBody>
          <a:bodyPr wrap="square" lIns="438173" tIns="219096" rIns="438173" bIns="219096" rtlCol="0">
            <a:spAutoFit/>
          </a:bodyPr>
          <a:lstStyle/>
          <a:p>
            <a:pPr algn="ctr" defTabSz="2190869">
              <a:spcBef>
                <a:spcPts val="2400"/>
              </a:spcBef>
            </a:pPr>
            <a:endParaRPr lang="en-US" sz="580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822830" indent="-822830" defTabSz="2190869">
              <a:spcBef>
                <a:spcPts val="2400"/>
              </a:spcBef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Citizens are more supportive of UAV use when used for </a:t>
            </a: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reactive</a:t>
            </a: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 instead of </a:t>
            </a:r>
            <a:r>
              <a:rPr lang="en-US" sz="4800" i="1" dirty="0">
                <a:solidFill>
                  <a:srgbClr val="FFFFFF"/>
                </a:solidFill>
                <a:latin typeface="Arial"/>
                <a:cs typeface="Arial"/>
              </a:rPr>
              <a:t>proactive</a:t>
            </a: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 policing.</a:t>
            </a:r>
          </a:p>
          <a:p>
            <a:pPr marL="822830" indent="-822830" defTabSz="2190869">
              <a:spcBef>
                <a:spcPts val="2400"/>
              </a:spcBef>
              <a:spcAft>
                <a:spcPts val="2400"/>
              </a:spcAft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UAV support varies by perceptions about police legitimacy, level of fear of crime, and experiences with victimization.</a:t>
            </a:r>
          </a:p>
          <a:p>
            <a:pPr marL="822830" indent="-822830" defTabSz="2190869">
              <a:buFont typeface="Arial"/>
              <a:buChar char="•"/>
            </a:pPr>
            <a:r>
              <a:rPr lang="en-US" sz="4800" dirty="0">
                <a:solidFill>
                  <a:srgbClr val="FFFFFF"/>
                </a:solidFill>
                <a:latin typeface="Arial"/>
                <a:cs typeface="Arial"/>
              </a:rPr>
              <a:t>The impact of perceptions of police legitimacy and fear of crime on UAV support is similar for both victims and non-victims.</a:t>
            </a:r>
          </a:p>
          <a:p>
            <a:pPr marL="822830" indent="-822830" defTabSz="2190869">
              <a:buFont typeface="Arial"/>
              <a:buChar char="•"/>
            </a:pP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 defTabSz="2190869"/>
            <a:endParaRPr lang="en-US" sz="5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 defTabSz="2190869"/>
            <a:endParaRPr lang="en-US" sz="5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defTabSz="2190869"/>
            <a:endParaRPr lang="en-US" sz="58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defTabSz="2190869"/>
            <a:endParaRPr lang="en-US" sz="58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defTabSz="2190869"/>
            <a:endParaRPr lang="en-US" sz="58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defTabSz="2190869"/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85305" y="16912258"/>
            <a:ext cx="8920373" cy="830909"/>
          </a:xfrm>
          <a:prstGeom prst="rect">
            <a:avLst/>
          </a:prstGeom>
        </p:spPr>
        <p:txBody>
          <a:bodyPr wrap="square" lIns="91368" tIns="45677" rIns="91368" bIns="45677">
            <a:spAutoFit/>
          </a:bodyPr>
          <a:lstStyle/>
          <a:p>
            <a:pPr algn="ctr" defTabSz="2190869"/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 UAV Support For Different Policing Strategies</a:t>
            </a:r>
          </a:p>
          <a:p>
            <a:pPr algn="ctr" defTabSz="2190869"/>
            <a:r>
              <a:rPr lang="en-US" sz="2400" dirty="0">
                <a:solidFill>
                  <a:srgbClr val="FFFFFF"/>
                </a:solidFill>
                <a:latin typeface="Arial"/>
                <a:cs typeface="Arial"/>
              </a:rPr>
              <a:t>by Perceived Legitimacy </a:t>
            </a:r>
          </a:p>
        </p:txBody>
      </p:sp>
      <p:sp>
        <p:nvSpPr>
          <p:cNvPr id="2" name="Rectangle 1"/>
          <p:cNvSpPr/>
          <p:nvPr/>
        </p:nvSpPr>
        <p:spPr>
          <a:xfrm>
            <a:off x="19675219" y="26446212"/>
            <a:ext cx="4540618" cy="1329528"/>
          </a:xfrm>
          <a:prstGeom prst="rect">
            <a:avLst/>
          </a:prstGeom>
        </p:spPr>
        <p:txBody>
          <a:bodyPr wrap="none" lIns="438840" tIns="219422" rIns="438840" bIns="219422">
            <a:spAutoFit/>
          </a:bodyPr>
          <a:lstStyle/>
          <a:p>
            <a:r>
              <a:rPr lang="en-US" sz="5800" dirty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9654418" y="20845164"/>
            <a:ext cx="3597782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Average UAV Support</a:t>
            </a:r>
          </a:p>
        </p:txBody>
      </p:sp>
      <p:pic>
        <p:nvPicPr>
          <p:cNvPr id="16" name="Picture 15" descr="Graph 2 Final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8" t="10649" r="18852" b="48021"/>
          <a:stretch/>
        </p:blipFill>
        <p:spPr>
          <a:xfrm>
            <a:off x="11859576" y="17162083"/>
            <a:ext cx="10345296" cy="843958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826858" y="25246860"/>
            <a:ext cx="2609798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Fear of Crime</a:t>
            </a:r>
          </a:p>
        </p:txBody>
      </p:sp>
      <p:pic>
        <p:nvPicPr>
          <p:cNvPr id="20" name="Picture 19" descr="Graph 3 Final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9" t="13318" r="32683" b="52015"/>
          <a:stretch/>
        </p:blipFill>
        <p:spPr>
          <a:xfrm>
            <a:off x="33041285" y="17334185"/>
            <a:ext cx="9436608" cy="816791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7227475" y="25245435"/>
            <a:ext cx="2609798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Fear of Crime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21020890" y="20845164"/>
            <a:ext cx="3597782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Average UAV Support</a:t>
            </a:r>
          </a:p>
        </p:txBody>
      </p:sp>
      <p:sp>
        <p:nvSpPr>
          <p:cNvPr id="22" name="TextBox 21"/>
          <p:cNvSpPr txBox="1"/>
          <p:nvPr/>
        </p:nvSpPr>
        <p:spPr>
          <a:xfrm rot="5400000">
            <a:off x="30962770" y="20837311"/>
            <a:ext cx="2632224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Crime Victim?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12833" y="25246860"/>
            <a:ext cx="4025573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Police Legitimacy Ratings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800785" y="25095828"/>
            <a:ext cx="4025573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Police Legitimacy Ratings</a:t>
            </a: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1192968" y="20845159"/>
            <a:ext cx="3597782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Average UAV Support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31080658" y="20845159"/>
            <a:ext cx="3597782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Average UAV Support</a:t>
            </a:r>
          </a:p>
        </p:txBody>
      </p:sp>
      <p:sp>
        <p:nvSpPr>
          <p:cNvPr id="37" name="TextBox 36"/>
          <p:cNvSpPr txBox="1"/>
          <p:nvPr/>
        </p:nvSpPr>
        <p:spPr>
          <a:xfrm rot="5400000">
            <a:off x="41812565" y="20943233"/>
            <a:ext cx="2632224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libri"/>
              </a:rPr>
              <a:t>Crime Victim?</a:t>
            </a:r>
          </a:p>
        </p:txBody>
      </p:sp>
      <p:pic>
        <p:nvPicPr>
          <p:cNvPr id="24" name="Picture 23" descr="Graph 1 Final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t="7949" r="10263" b="45387"/>
          <a:stretch/>
        </p:blipFill>
        <p:spPr>
          <a:xfrm>
            <a:off x="1012190" y="17561314"/>
            <a:ext cx="9805354" cy="7981104"/>
          </a:xfrm>
          <a:prstGeom prst="rect">
            <a:avLst/>
          </a:prstGeom>
        </p:spPr>
      </p:pic>
      <p:pic>
        <p:nvPicPr>
          <p:cNvPr id="25" name="Picture 24" descr="Graph 4 Final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5" t="8045" r="18628" b="46626"/>
          <a:stretch/>
        </p:blipFill>
        <p:spPr>
          <a:xfrm>
            <a:off x="23163406" y="17458886"/>
            <a:ext cx="8709211" cy="77721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5400000">
            <a:off x="31369594" y="19024395"/>
            <a:ext cx="1255584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No</a:t>
            </a:r>
          </a:p>
        </p:txBody>
      </p:sp>
      <p:sp>
        <p:nvSpPr>
          <p:cNvPr id="29" name="TextBox 28"/>
          <p:cNvSpPr txBox="1"/>
          <p:nvPr/>
        </p:nvSpPr>
        <p:spPr>
          <a:xfrm rot="5400000">
            <a:off x="31338826" y="22862979"/>
            <a:ext cx="1317139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38" name="TextBox 37"/>
          <p:cNvSpPr txBox="1"/>
          <p:nvPr/>
        </p:nvSpPr>
        <p:spPr>
          <a:xfrm rot="5400000">
            <a:off x="42094622" y="19128046"/>
            <a:ext cx="1255584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No</a:t>
            </a:r>
          </a:p>
        </p:txBody>
      </p:sp>
      <p:sp>
        <p:nvSpPr>
          <p:cNvPr id="39" name="TextBox 38"/>
          <p:cNvSpPr txBox="1"/>
          <p:nvPr/>
        </p:nvSpPr>
        <p:spPr>
          <a:xfrm rot="5400000">
            <a:off x="42063840" y="22935852"/>
            <a:ext cx="1317139" cy="812462"/>
          </a:xfrm>
          <a:prstGeom prst="rect">
            <a:avLst/>
          </a:prstGeom>
          <a:noFill/>
        </p:spPr>
        <p:txBody>
          <a:bodyPr wrap="none" lIns="438840" tIns="219422" rIns="438840" bIns="219422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23090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239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Olivia Tuttle</dc:creator>
  <cp:lastModifiedBy>Kelly Lutz</cp:lastModifiedBy>
  <cp:revision>27</cp:revision>
  <dcterms:created xsi:type="dcterms:W3CDTF">2015-11-12T18:42:00Z</dcterms:created>
  <dcterms:modified xsi:type="dcterms:W3CDTF">2016-05-05T21:54:42Z</dcterms:modified>
</cp:coreProperties>
</file>