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9" r:id="rId2"/>
    <p:sldId id="292" r:id="rId3"/>
    <p:sldId id="285" r:id="rId4"/>
    <p:sldId id="293" r:id="rId5"/>
    <p:sldId id="287" r:id="rId6"/>
    <p:sldId id="271" r:id="rId7"/>
    <p:sldId id="286" r:id="rId8"/>
    <p:sldId id="288" r:id="rId9"/>
    <p:sldId id="290" r:id="rId10"/>
    <p:sldId id="291" r:id="rId11"/>
    <p:sldId id="289" r:id="rId12"/>
    <p:sldId id="294" r:id="rId13"/>
    <p:sldId id="270" r:id="rId14"/>
  </p:sldIdLst>
  <p:sldSz cx="9144000" cy="5143500" type="screen16x9"/>
  <p:notesSz cx="10693400" cy="7562850"/>
  <p:defaultTextStyle>
    <a:defPPr>
      <a:defRPr lang="en-US"/>
    </a:defPPr>
    <a:lvl1pPr marL="0" algn="l" defTabSz="715609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1pPr>
    <a:lvl2pPr marL="357805" algn="l" defTabSz="715609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2pPr>
    <a:lvl3pPr marL="715609" algn="l" defTabSz="715609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3pPr>
    <a:lvl4pPr marL="1073414" algn="l" defTabSz="715609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4pPr>
    <a:lvl5pPr marL="1431219" algn="l" defTabSz="715609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5pPr>
    <a:lvl6pPr marL="1789024" algn="l" defTabSz="715609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6pPr>
    <a:lvl7pPr marL="2146828" algn="l" defTabSz="715609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7pPr>
    <a:lvl8pPr marL="2504633" algn="l" defTabSz="715609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8pPr>
    <a:lvl9pPr marL="2862438" algn="l" defTabSz="715609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D604D053-B981-D745-8C6A-CF5733889389}">
          <p14:sldIdLst>
            <p14:sldId id="259"/>
            <p14:sldId id="292"/>
            <p14:sldId id="285"/>
            <p14:sldId id="293"/>
            <p14:sldId id="287"/>
            <p14:sldId id="271"/>
            <p14:sldId id="286"/>
            <p14:sldId id="288"/>
            <p14:sldId id="290"/>
            <p14:sldId id="291"/>
            <p14:sldId id="289"/>
            <p14:sldId id="294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666D44-D718-8F4C-20E6-276ED53BA0D9}" name="Tyrone Burleigh" initials="TB" userId="S::tyrone.burleigh@unigib.edu.gi::dda018f7-e686-40ae-93cf-126258d4d43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C5A"/>
    <a:srgbClr val="FD3364"/>
    <a:srgbClr val="727171"/>
    <a:srgbClr val="00B3D8"/>
    <a:srgbClr val="C00D0D"/>
    <a:srgbClr val="D43A6D"/>
    <a:srgbClr val="C0504D"/>
    <a:srgbClr val="91308D"/>
    <a:srgbClr val="F0605A"/>
    <a:srgbClr val="E6E7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40"/>
    <p:restoredTop sz="83876"/>
  </p:normalViewPr>
  <p:slideViewPr>
    <p:cSldViewPr>
      <p:cViewPr varScale="1">
        <p:scale>
          <a:sx n="123" d="100"/>
          <a:sy n="123" d="100"/>
        </p:scale>
        <p:origin x="1192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165" d="100"/>
          <a:sy n="165" d="100"/>
        </p:scale>
        <p:origin x="340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7FE0C1-7A43-5445-8301-32490C05D1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3262CD-764D-FD49-A364-ACC08C53D1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EE166-75CA-7C48-B680-D57A1CFF7AD4}" type="datetimeFigureOut">
              <a:rPr lang="en-US" smtClean="0"/>
              <a:t>1/27/23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53CCF6-7838-9F44-A632-4A07AA6501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904256-7AF4-5F4D-A7D9-D2E2930810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F0537-015A-0A4D-AF5E-4320C83C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0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A533C-49BE-ED4E-9561-746C451FD68D}" type="datetimeFigureOut">
              <a:rPr lang="en-US" smtClean="0"/>
              <a:t>1/27/23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9750" y="946150"/>
            <a:ext cx="45339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A5093-80BC-3C41-918C-7CB0A41EA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78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5609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1pPr>
    <a:lvl2pPr marL="357805" algn="l" defTabSz="715609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2pPr>
    <a:lvl3pPr marL="715609" algn="l" defTabSz="715609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3pPr>
    <a:lvl4pPr marL="1073414" algn="l" defTabSz="715609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4pPr>
    <a:lvl5pPr marL="1431219" algn="l" defTabSz="715609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5pPr>
    <a:lvl6pPr marL="1789024" algn="l" defTabSz="715609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6pPr>
    <a:lvl7pPr marL="2146828" algn="l" defTabSz="715609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7pPr>
    <a:lvl8pPr marL="2504633" algn="l" defTabSz="715609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8pPr>
    <a:lvl9pPr marL="2862438" algn="l" defTabSz="715609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Psychoactive plants and fungi have been used for millennia for medicinal and religious purposes.</a:t>
            </a:r>
          </a:p>
          <a:p>
            <a:r>
              <a:rPr lang="en-GB" dirty="0"/>
              <a:t>Originally a lot of psychedelic science was done in the ’50s and ’60s.</a:t>
            </a:r>
          </a:p>
          <a:p>
            <a:r>
              <a:rPr lang="en-GB" dirty="0"/>
              <a:t>Psychedelics were showing promising results for addictions and mental health.</a:t>
            </a:r>
          </a:p>
          <a:p>
            <a:r>
              <a:rPr lang="en-GB" dirty="0"/>
              <a:t>They were forbidden in the 70s.</a:t>
            </a:r>
          </a:p>
          <a:p>
            <a:r>
              <a:rPr lang="en-GB" dirty="0"/>
              <a:t>A new wave of research has shown impressive results in the last decade.</a:t>
            </a:r>
          </a:p>
          <a:p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A5093-80BC-3C41-918C-7CB0A41EAC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53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GB" dirty="0"/>
              <a:t>The research is promising for hard-to-treat conditions: Treatment-resistant depression, eating disorders, substance use disorder, PTSD …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/>
              <a:t>High prevalence of GD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/>
              <a:t>Doing something that can have a great impact in the treatment of GD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A5093-80BC-3C41-918C-7CB0A41EAC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98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GB" dirty="0"/>
              <a:t>Good connections with some of the best researchers.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/>
              <a:t>Positive media.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/>
              <a:t>The current treatments are just focusing on dealing with the symptoms.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A5093-80BC-3C41-918C-7CB0A41EAC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37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GB" dirty="0"/>
              <a:t>Clinical assessment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/>
              <a:t>Preparation sessions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/>
              <a:t>Psychedelic sessions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/>
              <a:t>Integration sessions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/>
              <a:t>Analyse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A5093-80BC-3C41-918C-7CB0A41EAC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52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dirty="0"/>
              <a:t>A single dose of psilocybin 1mg, 10mg, 25 mg  </a:t>
            </a:r>
            <a:r>
              <a:rPr lang="en-GB" b="0" i="0" u="none" strike="noStrike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Montgomery–</a:t>
            </a:r>
            <a:r>
              <a:rPr lang="en-GB" b="0" i="0" u="none" strike="noStrike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Åsberg</a:t>
            </a:r>
            <a:r>
              <a:rPr lang="en-GB" b="0" i="0" u="none" strike="noStrike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Depression Rating Scale (MADRS)</a:t>
            </a:r>
          </a:p>
          <a:p>
            <a:pPr marL="228600" indent="-228600">
              <a:buAutoNum type="arabicPeriod"/>
            </a:pPr>
            <a:r>
              <a:rPr lang="en-GB" dirty="0"/>
              <a:t>Life-threatening cancer end-of-life anxiety, 2 doses of medication and therapy.</a:t>
            </a:r>
          </a:p>
          <a:p>
            <a:pPr marL="228600" indent="-228600">
              <a:buAutoNum type="arabicPeriod"/>
            </a:pPr>
            <a:r>
              <a:rPr lang="en-GB" dirty="0"/>
              <a:t>MDMA-assisted therapy 3 doses for PTSD 67% recovered.</a:t>
            </a:r>
          </a:p>
          <a:p>
            <a:pPr marL="228600" indent="-228600">
              <a:buAutoNum type="arabicPeriod"/>
            </a:pPr>
            <a:r>
              <a:rPr lang="en-GB" dirty="0"/>
              <a:t>2 sessions reduced the percentage of days of heavy drinking.</a:t>
            </a:r>
          </a:p>
          <a:p>
            <a:pPr marL="228600" indent="-228600">
              <a:buAutoNum type="arabicPeriod"/>
            </a:pPr>
            <a:r>
              <a:rPr lang="en-GB" dirty="0"/>
              <a:t>Psilocybin vs Escitalopram RCT.</a:t>
            </a:r>
          </a:p>
          <a:p>
            <a:pPr marL="228600" indent="-228600">
              <a:buAutoNum type="arabicPeriod"/>
            </a:pPr>
            <a:r>
              <a:rPr lang="en-GB" dirty="0"/>
              <a:t>2 doses of psilocybin smoke cessation.</a:t>
            </a:r>
          </a:p>
          <a:p>
            <a:pPr marL="228600" indent="-228600">
              <a:buAutoNum type="arabicPeriod"/>
            </a:pPr>
            <a:endParaRPr lang="en-GB" dirty="0"/>
          </a:p>
          <a:p>
            <a:pPr marL="228600" indent="-228600"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A5093-80BC-3C41-918C-7CB0A41EAC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07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GB" dirty="0"/>
              <a:t>Alter the DMN allowing to process of information differently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/>
              <a:t>Enabling break out of repetitive patterns of thinking.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/>
              <a:t>Promotes active coping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/>
              <a:t>Increases neuroplasticity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/>
              <a:t>Emotional breakthrough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A5093-80BC-3C41-918C-7CB0A41EAC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01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A5093-80BC-3C41-918C-7CB0A41EAC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68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Leo Zeff – A famous underground psychedelic therapist says that if the participant has anxiety during the session the therapist should take the diazepam </a:t>
            </a:r>
            <a:r>
              <a:rPr lang="en-GB" dirty="0">
                <a:sym typeface="Wingdings" pitchFamily="2" charset="2"/>
              </a:rPr>
              <a:t>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A5093-80BC-3C41-918C-7CB0A41EAC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24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1. Is effective?</a:t>
            </a:r>
          </a:p>
          <a:p>
            <a:r>
              <a:rPr lang="en-GB" dirty="0"/>
              <a:t>2. Does it reduce comorbid symptoms?</a:t>
            </a:r>
          </a:p>
          <a:p>
            <a:r>
              <a:rPr lang="en-GB" dirty="0"/>
              <a:t>3. How does it evolve after treatment?</a:t>
            </a:r>
          </a:p>
          <a:p>
            <a:r>
              <a:rPr lang="en-GB" dirty="0"/>
              <a:t>4. Phenomenological experiences?</a:t>
            </a:r>
          </a:p>
          <a:p>
            <a:r>
              <a:rPr lang="en-GB" dirty="0"/>
              <a:t>5. RCT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A5093-80BC-3C41-918C-7CB0A41EAC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97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0"/>
            <a:ext cx="6858000" cy="5143500"/>
          </a:xfrm>
          <a:prstGeom prst="rect">
            <a:avLst/>
          </a:prstGeom>
        </p:spPr>
      </p:pic>
      <p:sp>
        <p:nvSpPr>
          <p:cNvPr id="6" name="Parallelogram 5">
            <a:extLst>
              <a:ext uri="{FF2B5EF4-FFF2-40B4-BE49-F238E27FC236}">
                <a16:creationId xmlns:a16="http://schemas.microsoft.com/office/drawing/2014/main" id="{8B2266B1-E917-404D-88A7-BE1DFA743F60}"/>
              </a:ext>
            </a:extLst>
          </p:cNvPr>
          <p:cNvSpPr/>
          <p:nvPr userDrawn="1"/>
        </p:nvSpPr>
        <p:spPr>
          <a:xfrm>
            <a:off x="-1371600" y="0"/>
            <a:ext cx="6781800" cy="5181648"/>
          </a:xfrm>
          <a:prstGeom prst="parallelogram">
            <a:avLst/>
          </a:prstGeom>
          <a:gradFill flip="none" rotWithShape="1">
            <a:gsLst>
              <a:gs pos="0">
                <a:srgbClr val="F0605A"/>
              </a:gs>
              <a:gs pos="33000">
                <a:srgbClr val="BE4876"/>
              </a:gs>
              <a:gs pos="96000">
                <a:srgbClr val="8B309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8" dirty="0"/>
              <a:t>            </a:t>
            </a: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7B509CFF-5179-7D44-B19C-C423C71A67E3}"/>
              </a:ext>
            </a:extLst>
          </p:cNvPr>
          <p:cNvSpPr/>
          <p:nvPr userDrawn="1"/>
        </p:nvSpPr>
        <p:spPr>
          <a:xfrm>
            <a:off x="524984" y="2647950"/>
            <a:ext cx="1012289" cy="0"/>
          </a:xfrm>
          <a:custGeom>
            <a:avLst/>
            <a:gdLst/>
            <a:ahLst/>
            <a:cxnLst/>
            <a:rect l="l" t="t" r="r" b="b"/>
            <a:pathLst>
              <a:path w="1488439">
                <a:moveTo>
                  <a:pt x="1487982" y="0"/>
                </a:moveTo>
                <a:lnTo>
                  <a:pt x="0" y="0"/>
                </a:lnTo>
              </a:path>
            </a:pathLst>
          </a:custGeom>
          <a:ln w="93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58"/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2164179C-E359-484F-9AB5-9796C6FAE76B}"/>
              </a:ext>
            </a:extLst>
          </p:cNvPr>
          <p:cNvSpPr/>
          <p:nvPr userDrawn="1"/>
        </p:nvSpPr>
        <p:spPr>
          <a:xfrm>
            <a:off x="304800" y="209550"/>
            <a:ext cx="8610600" cy="511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8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22B9748B-C67D-3847-A8B4-2ADE441FF5B5}"/>
              </a:ext>
            </a:extLst>
          </p:cNvPr>
          <p:cNvSpPr/>
          <p:nvPr userDrawn="1"/>
        </p:nvSpPr>
        <p:spPr>
          <a:xfrm rot="16200000">
            <a:off x="8483315" y="4347460"/>
            <a:ext cx="965216" cy="665060"/>
          </a:xfrm>
          <a:prstGeom prst="rtTriangle">
            <a:avLst/>
          </a:prstGeom>
          <a:gradFill>
            <a:gsLst>
              <a:gs pos="0">
                <a:srgbClr val="F0605A"/>
              </a:gs>
              <a:gs pos="33000">
                <a:srgbClr val="BE4876"/>
              </a:gs>
              <a:gs pos="96000">
                <a:srgbClr val="8B309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8"/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E88084A6-F7CB-B944-8EE2-BCA54F5A04D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5112" y="2280851"/>
            <a:ext cx="2675416" cy="13849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Text here</a:t>
            </a:r>
            <a:endParaRPr dirty="0"/>
          </a:p>
        </p:txBody>
      </p:sp>
      <p:sp>
        <p:nvSpPr>
          <p:cNvPr id="16" name="Holder 3">
            <a:extLst>
              <a:ext uri="{FF2B5EF4-FFF2-40B4-BE49-F238E27FC236}">
                <a16:creationId xmlns:a16="http://schemas.microsoft.com/office/drawing/2014/main" id="{38C5E5A9-A427-CC43-8F25-39BDDA796A3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24984" y="2741918"/>
            <a:ext cx="1227616" cy="138498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Date here</a:t>
            </a:r>
            <a:endParaRPr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9A02F17-F87D-2841-B690-9E32A663DD29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32072" y="1045520"/>
            <a:ext cx="5257800" cy="1145230"/>
          </a:xfrm>
          <a:prstGeom prst="rect">
            <a:avLst/>
          </a:prstGeom>
        </p:spPr>
        <p:txBody>
          <a:bodyPr vert="horz" lIns="67355" tIns="33677" rIns="67355" bIns="33677" anchor="t"/>
          <a:lstStyle>
            <a:lvl1pPr marL="0" indent="0" algn="l">
              <a:lnSpc>
                <a:spcPts val="4200"/>
              </a:lnSpc>
              <a:buNone/>
              <a:defRPr sz="4200" b="1" i="0" baseline="0">
                <a:solidFill>
                  <a:schemeClr val="bg1"/>
                </a:solidFill>
                <a:latin typeface="Arial" panose="020B0604020202020204" pitchFamily="34" charset="0"/>
                <a:cs typeface="Avenir Book"/>
              </a:defRPr>
            </a:lvl1pPr>
            <a:lvl2pPr marL="336774" indent="0">
              <a:buNone/>
              <a:defRPr sz="1300"/>
            </a:lvl2pPr>
            <a:lvl3pPr marL="673547" indent="0">
              <a:buNone/>
              <a:defRPr sz="1200"/>
            </a:lvl3pPr>
            <a:lvl4pPr marL="1010321" indent="0">
              <a:buNone/>
              <a:defRPr sz="1000"/>
            </a:lvl4pPr>
            <a:lvl5pPr marL="1347094" indent="0">
              <a:buNone/>
              <a:defRPr sz="1000"/>
            </a:lvl5pPr>
            <a:lvl6pPr marL="1683868" indent="0">
              <a:buNone/>
              <a:defRPr sz="1000"/>
            </a:lvl6pPr>
            <a:lvl7pPr marL="2020641" indent="0">
              <a:buNone/>
              <a:defRPr sz="1000"/>
            </a:lvl7pPr>
            <a:lvl8pPr marL="2357415" indent="0">
              <a:buNone/>
              <a:defRPr sz="1000"/>
            </a:lvl8pPr>
            <a:lvl9pPr marL="2694188" indent="0">
              <a:buNone/>
              <a:defRPr sz="1000"/>
            </a:lvl9pPr>
          </a:lstStyle>
          <a:p>
            <a:pPr lvl="0"/>
            <a:r>
              <a:rPr lang="en-GB" dirty="0"/>
              <a:t>PRESENTATION 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3486150"/>
            <a:ext cx="2613173" cy="15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0"/>
            <a:ext cx="6858000" cy="5143500"/>
          </a:xfrm>
          <a:prstGeom prst="rect">
            <a:avLst/>
          </a:prstGeom>
        </p:spPr>
      </p:pic>
      <p:sp>
        <p:nvSpPr>
          <p:cNvPr id="6" name="Parallelogram 5">
            <a:extLst>
              <a:ext uri="{FF2B5EF4-FFF2-40B4-BE49-F238E27FC236}">
                <a16:creationId xmlns:a16="http://schemas.microsoft.com/office/drawing/2014/main" id="{8B2266B1-E917-404D-88A7-BE1DFA743F60}"/>
              </a:ext>
            </a:extLst>
          </p:cNvPr>
          <p:cNvSpPr/>
          <p:nvPr userDrawn="1"/>
        </p:nvSpPr>
        <p:spPr>
          <a:xfrm>
            <a:off x="-1295400" y="-10826"/>
            <a:ext cx="5551183" cy="5181648"/>
          </a:xfrm>
          <a:prstGeom prst="parallelogram">
            <a:avLst/>
          </a:prstGeom>
          <a:solidFill>
            <a:srgbClr val="72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8" dirty="0"/>
              <a:t>            </a:t>
            </a: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7B509CFF-5179-7D44-B19C-C423C71A67E3}"/>
              </a:ext>
            </a:extLst>
          </p:cNvPr>
          <p:cNvSpPr/>
          <p:nvPr userDrawn="1"/>
        </p:nvSpPr>
        <p:spPr>
          <a:xfrm>
            <a:off x="524984" y="2647950"/>
            <a:ext cx="1012289" cy="0"/>
          </a:xfrm>
          <a:custGeom>
            <a:avLst/>
            <a:gdLst/>
            <a:ahLst/>
            <a:cxnLst/>
            <a:rect l="l" t="t" r="r" b="b"/>
            <a:pathLst>
              <a:path w="1488439">
                <a:moveTo>
                  <a:pt x="1487982" y="0"/>
                </a:moveTo>
                <a:lnTo>
                  <a:pt x="0" y="0"/>
                </a:lnTo>
              </a:path>
            </a:pathLst>
          </a:custGeom>
          <a:ln w="93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58"/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2164179C-E359-484F-9AB5-9796C6FAE76B}"/>
              </a:ext>
            </a:extLst>
          </p:cNvPr>
          <p:cNvSpPr/>
          <p:nvPr userDrawn="1"/>
        </p:nvSpPr>
        <p:spPr>
          <a:xfrm>
            <a:off x="304800" y="209550"/>
            <a:ext cx="8610600" cy="511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8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22B9748B-C67D-3847-A8B4-2ADE441FF5B5}"/>
              </a:ext>
            </a:extLst>
          </p:cNvPr>
          <p:cNvSpPr/>
          <p:nvPr userDrawn="1"/>
        </p:nvSpPr>
        <p:spPr>
          <a:xfrm rot="16200000">
            <a:off x="8483315" y="4347460"/>
            <a:ext cx="965216" cy="665060"/>
          </a:xfrm>
          <a:prstGeom prst="rtTriangle">
            <a:avLst/>
          </a:prstGeom>
          <a:gradFill>
            <a:gsLst>
              <a:gs pos="0">
                <a:srgbClr val="F0605A"/>
              </a:gs>
              <a:gs pos="33000">
                <a:srgbClr val="BE4876"/>
              </a:gs>
              <a:gs pos="96000">
                <a:srgbClr val="8B309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8"/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E88084A6-F7CB-B944-8EE2-BCA54F5A04D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5112" y="2280851"/>
            <a:ext cx="2675416" cy="13849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Text here</a:t>
            </a:r>
            <a:endParaRPr dirty="0"/>
          </a:p>
        </p:txBody>
      </p:sp>
      <p:sp>
        <p:nvSpPr>
          <p:cNvPr id="16" name="Holder 3">
            <a:extLst>
              <a:ext uri="{FF2B5EF4-FFF2-40B4-BE49-F238E27FC236}">
                <a16:creationId xmlns:a16="http://schemas.microsoft.com/office/drawing/2014/main" id="{38C5E5A9-A427-CC43-8F25-39BDDA796A3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24984" y="2741918"/>
            <a:ext cx="1227616" cy="138498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Date here</a:t>
            </a:r>
            <a:endParaRPr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9A02F17-F87D-2841-B690-9E32A663DD29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32072" y="1045520"/>
            <a:ext cx="5257800" cy="1145230"/>
          </a:xfrm>
          <a:prstGeom prst="rect">
            <a:avLst/>
          </a:prstGeom>
        </p:spPr>
        <p:txBody>
          <a:bodyPr vert="horz" lIns="67355" tIns="33677" rIns="67355" bIns="33677" anchor="t"/>
          <a:lstStyle>
            <a:lvl1pPr marL="0" indent="0" algn="l">
              <a:lnSpc>
                <a:spcPts val="4200"/>
              </a:lnSpc>
              <a:buNone/>
              <a:defRPr sz="4200" b="1" i="0" baseline="0">
                <a:solidFill>
                  <a:schemeClr val="bg1"/>
                </a:solidFill>
                <a:latin typeface="Arial" panose="020B0604020202020204" pitchFamily="34" charset="0"/>
                <a:cs typeface="Avenir Book"/>
              </a:defRPr>
            </a:lvl1pPr>
            <a:lvl2pPr marL="336774" indent="0">
              <a:buNone/>
              <a:defRPr sz="1300"/>
            </a:lvl2pPr>
            <a:lvl3pPr marL="673547" indent="0">
              <a:buNone/>
              <a:defRPr sz="1200"/>
            </a:lvl3pPr>
            <a:lvl4pPr marL="1010321" indent="0">
              <a:buNone/>
              <a:defRPr sz="1000"/>
            </a:lvl4pPr>
            <a:lvl5pPr marL="1347094" indent="0">
              <a:buNone/>
              <a:defRPr sz="1000"/>
            </a:lvl5pPr>
            <a:lvl6pPr marL="1683868" indent="0">
              <a:buNone/>
              <a:defRPr sz="1000"/>
            </a:lvl6pPr>
            <a:lvl7pPr marL="2020641" indent="0">
              <a:buNone/>
              <a:defRPr sz="1000"/>
            </a:lvl7pPr>
            <a:lvl8pPr marL="2357415" indent="0">
              <a:buNone/>
              <a:defRPr sz="1000"/>
            </a:lvl8pPr>
            <a:lvl9pPr marL="2694188" indent="0">
              <a:buNone/>
              <a:defRPr sz="1000"/>
            </a:lvl9pPr>
          </a:lstStyle>
          <a:p>
            <a:pPr lvl="0"/>
            <a:r>
              <a:rPr lang="en-GB" dirty="0"/>
              <a:t>PRESENTATION TITLE</a:t>
            </a:r>
          </a:p>
        </p:txBody>
      </p:sp>
      <p:pic>
        <p:nvPicPr>
          <p:cNvPr id="14" name="Picture 13" descr="G:\Communications and Marketing\Brand Guidelines\Logos\CERG\logos-gibraltar-CERG-2021-12 - white.png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91" y="3409950"/>
            <a:ext cx="2871351" cy="1676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628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7">
            <a:extLst>
              <a:ext uri="{FF2B5EF4-FFF2-40B4-BE49-F238E27FC236}">
                <a16:creationId xmlns:a16="http://schemas.microsoft.com/office/drawing/2014/main" id="{D31B2831-EBA1-9C44-BD9D-AA6292A08C47}"/>
              </a:ext>
            </a:extLst>
          </p:cNvPr>
          <p:cNvSpPr/>
          <p:nvPr userDrawn="1"/>
        </p:nvSpPr>
        <p:spPr>
          <a:xfrm>
            <a:off x="304800" y="295205"/>
            <a:ext cx="8610600" cy="511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8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C4B9B38B-EFB4-3246-A3F5-E7BAC53A1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3550"/>
            <a:ext cx="3124200" cy="237289"/>
          </a:xfrm>
          <a:prstGeom prst="rect">
            <a:avLst/>
          </a:prstGeom>
        </p:spPr>
        <p:txBody>
          <a:bodyPr vert="horz" lIns="67355" tIns="33677" rIns="67355" bIns="33677" anchor="t"/>
          <a:lstStyle>
            <a:lvl1pPr marL="0" indent="0" algn="l">
              <a:buNone/>
              <a:defRPr sz="11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venir Book"/>
              </a:defRPr>
            </a:lvl1pPr>
            <a:lvl2pPr marL="336774" indent="0">
              <a:buNone/>
              <a:defRPr sz="1300"/>
            </a:lvl2pPr>
            <a:lvl3pPr marL="673547" indent="0">
              <a:buNone/>
              <a:defRPr sz="1200"/>
            </a:lvl3pPr>
            <a:lvl4pPr marL="1010321" indent="0">
              <a:buNone/>
              <a:defRPr sz="1000"/>
            </a:lvl4pPr>
            <a:lvl5pPr marL="1347094" indent="0">
              <a:buNone/>
              <a:defRPr sz="1000"/>
            </a:lvl5pPr>
            <a:lvl6pPr marL="1683868" indent="0">
              <a:buNone/>
              <a:defRPr sz="1000"/>
            </a:lvl6pPr>
            <a:lvl7pPr marL="2020641" indent="0">
              <a:buNone/>
              <a:defRPr sz="1000"/>
            </a:lvl7pPr>
            <a:lvl8pPr marL="2357415" indent="0">
              <a:buNone/>
              <a:defRPr sz="1000"/>
            </a:lvl8pPr>
            <a:lvl9pPr marL="2694188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6D808C40-DE8D-7B47-AC17-15E8C1CCFEAF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191000" y="1733550"/>
            <a:ext cx="3886200" cy="191122"/>
          </a:xfrm>
          <a:prstGeom prst="rect">
            <a:avLst/>
          </a:prstGeom>
        </p:spPr>
        <p:txBody>
          <a:bodyPr vert="horz" lIns="67355" tIns="33677" rIns="67355" bIns="33677" anchor="t"/>
          <a:lstStyle>
            <a:lvl1pPr marL="0" indent="0" algn="l">
              <a:buNone/>
              <a:defRPr sz="8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venir Book"/>
              </a:defRPr>
            </a:lvl1pPr>
            <a:lvl2pPr marL="336774" indent="0">
              <a:buNone/>
              <a:defRPr sz="1300"/>
            </a:lvl2pPr>
            <a:lvl3pPr marL="673547" indent="0">
              <a:buNone/>
              <a:defRPr sz="1200"/>
            </a:lvl3pPr>
            <a:lvl4pPr marL="1010321" indent="0">
              <a:buNone/>
              <a:defRPr sz="1000"/>
            </a:lvl4pPr>
            <a:lvl5pPr marL="1347094" indent="0">
              <a:buNone/>
              <a:defRPr sz="1000"/>
            </a:lvl5pPr>
            <a:lvl6pPr marL="1683868" indent="0">
              <a:buNone/>
              <a:defRPr sz="1000"/>
            </a:lvl6pPr>
            <a:lvl7pPr marL="2020641" indent="0">
              <a:buNone/>
              <a:defRPr sz="1000"/>
            </a:lvl7pPr>
            <a:lvl8pPr marL="2357415" indent="0">
              <a:buNone/>
              <a:defRPr sz="1000"/>
            </a:lvl8pPr>
            <a:lvl9pPr marL="2694188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3D647495-48D9-684E-ADB6-0F06AB8F92D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02111" y="4700730"/>
            <a:ext cx="3886200" cy="175734"/>
          </a:xfrm>
          <a:prstGeom prst="rect">
            <a:avLst/>
          </a:prstGeom>
        </p:spPr>
        <p:txBody>
          <a:bodyPr vert="horz" lIns="67355" tIns="33677" rIns="67355" bIns="33677" anchor="t"/>
          <a:lstStyle>
            <a:lvl1pPr marL="0" indent="0" algn="l">
              <a:buNone/>
              <a:defRPr sz="7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venir Book"/>
              </a:defRPr>
            </a:lvl1pPr>
            <a:lvl2pPr marL="336774" indent="0">
              <a:buNone/>
              <a:defRPr sz="1300"/>
            </a:lvl2pPr>
            <a:lvl3pPr marL="673547" indent="0">
              <a:buNone/>
              <a:defRPr sz="1200"/>
            </a:lvl3pPr>
            <a:lvl4pPr marL="1010321" indent="0">
              <a:buNone/>
              <a:defRPr sz="1000"/>
            </a:lvl4pPr>
            <a:lvl5pPr marL="1347094" indent="0">
              <a:buNone/>
              <a:defRPr sz="1000"/>
            </a:lvl5pPr>
            <a:lvl6pPr marL="1683868" indent="0">
              <a:buNone/>
              <a:defRPr sz="1000"/>
            </a:lvl6pPr>
            <a:lvl7pPr marL="2020641" indent="0">
              <a:buNone/>
              <a:defRPr sz="1000"/>
            </a:lvl7pPr>
            <a:lvl8pPr marL="2357415" indent="0">
              <a:buNone/>
              <a:defRPr sz="1000"/>
            </a:lvl8pPr>
            <a:lvl9pPr marL="2694188" indent="0">
              <a:buNone/>
              <a:defRPr sz="1000"/>
            </a:lvl9pPr>
          </a:lstStyle>
          <a:p>
            <a:pPr lvl="0"/>
            <a:r>
              <a:rPr lang="en-GB" dirty="0"/>
              <a:t>PRESENTATION TITLE | DATE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7E4DF4AD-8890-3F42-95E9-7AE6F821BE8B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8200" y="865076"/>
            <a:ext cx="4876800" cy="792274"/>
          </a:xfrm>
          <a:prstGeom prst="rect">
            <a:avLst/>
          </a:prstGeom>
        </p:spPr>
        <p:txBody>
          <a:bodyPr vert="horz" lIns="67355" tIns="33677" rIns="67355" bIns="33677" anchor="t"/>
          <a:lstStyle>
            <a:lvl1pPr marL="0" indent="0" algn="l">
              <a:lnSpc>
                <a:spcPts val="2800"/>
              </a:lnSpc>
              <a:buNone/>
              <a:defRPr sz="30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venir Book"/>
              </a:defRPr>
            </a:lvl1pPr>
            <a:lvl2pPr marL="336774" indent="0">
              <a:buNone/>
              <a:defRPr sz="1300"/>
            </a:lvl2pPr>
            <a:lvl3pPr marL="673547" indent="0">
              <a:buNone/>
              <a:defRPr sz="1200"/>
            </a:lvl3pPr>
            <a:lvl4pPr marL="1010321" indent="0">
              <a:buNone/>
              <a:defRPr sz="1000"/>
            </a:lvl4pPr>
            <a:lvl5pPr marL="1347094" indent="0">
              <a:buNone/>
              <a:defRPr sz="1000"/>
            </a:lvl5pPr>
            <a:lvl6pPr marL="1683868" indent="0">
              <a:buNone/>
              <a:defRPr sz="1000"/>
            </a:lvl6pPr>
            <a:lvl7pPr marL="2020641" indent="0">
              <a:buNone/>
              <a:defRPr sz="1000"/>
            </a:lvl7pPr>
            <a:lvl8pPr marL="2357415" indent="0">
              <a:buNone/>
              <a:defRPr sz="1000"/>
            </a:lvl8pPr>
            <a:lvl9pPr marL="2694188" indent="0">
              <a:buNone/>
              <a:defRPr sz="1000"/>
            </a:lvl9pPr>
          </a:lstStyle>
          <a:p>
            <a:pPr lvl="0"/>
            <a:r>
              <a:rPr lang="en-GB" dirty="0"/>
              <a:t>CLICK TO EDIT MASTER TITLE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788" y="4476750"/>
            <a:ext cx="914612" cy="533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32358FD-225F-EA41-8680-2E93E78F89C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91200" y="0"/>
            <a:ext cx="3352800" cy="51435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0003EB5-ABE0-4D4D-AC63-2F17628E2B6A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38200" y="1733551"/>
            <a:ext cx="3886200" cy="191122"/>
          </a:xfrm>
          <a:prstGeom prst="rect">
            <a:avLst/>
          </a:prstGeom>
        </p:spPr>
        <p:txBody>
          <a:bodyPr vert="horz" lIns="67355" tIns="33677" rIns="67355" bIns="33677" anchor="t"/>
          <a:lstStyle>
            <a:lvl1pPr marL="0" indent="0" algn="l">
              <a:buNone/>
              <a:defRPr sz="8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venir Book"/>
              </a:defRPr>
            </a:lvl1pPr>
            <a:lvl2pPr marL="336774" indent="0">
              <a:buNone/>
              <a:defRPr sz="1300"/>
            </a:lvl2pPr>
            <a:lvl3pPr marL="673547" indent="0">
              <a:buNone/>
              <a:defRPr sz="1200"/>
            </a:lvl3pPr>
            <a:lvl4pPr marL="1010321" indent="0">
              <a:buNone/>
              <a:defRPr sz="1000"/>
            </a:lvl4pPr>
            <a:lvl5pPr marL="1347094" indent="0">
              <a:buNone/>
              <a:defRPr sz="1000"/>
            </a:lvl5pPr>
            <a:lvl6pPr marL="1683868" indent="0">
              <a:buNone/>
              <a:defRPr sz="1000"/>
            </a:lvl6pPr>
            <a:lvl7pPr marL="2020641" indent="0">
              <a:buNone/>
              <a:defRPr sz="1000"/>
            </a:lvl7pPr>
            <a:lvl8pPr marL="2357415" indent="0">
              <a:buNone/>
              <a:defRPr sz="1000"/>
            </a:lvl8pPr>
            <a:lvl9pPr marL="2694188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D27D5AE-A66B-F943-A4C7-24C3C9D2B2D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02111" y="4700730"/>
            <a:ext cx="3886200" cy="175734"/>
          </a:xfrm>
          <a:prstGeom prst="rect">
            <a:avLst/>
          </a:prstGeom>
        </p:spPr>
        <p:txBody>
          <a:bodyPr vert="horz" lIns="67355" tIns="33677" rIns="67355" bIns="33677" anchor="t"/>
          <a:lstStyle>
            <a:lvl1pPr marL="0" indent="0" algn="l">
              <a:buNone/>
              <a:defRPr sz="7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venir Book"/>
              </a:defRPr>
            </a:lvl1pPr>
            <a:lvl2pPr marL="336774" indent="0">
              <a:buNone/>
              <a:defRPr sz="1300"/>
            </a:lvl2pPr>
            <a:lvl3pPr marL="673547" indent="0">
              <a:buNone/>
              <a:defRPr sz="1200"/>
            </a:lvl3pPr>
            <a:lvl4pPr marL="1010321" indent="0">
              <a:buNone/>
              <a:defRPr sz="1000"/>
            </a:lvl4pPr>
            <a:lvl5pPr marL="1347094" indent="0">
              <a:buNone/>
              <a:defRPr sz="1000"/>
            </a:lvl5pPr>
            <a:lvl6pPr marL="1683868" indent="0">
              <a:buNone/>
              <a:defRPr sz="1000"/>
            </a:lvl6pPr>
            <a:lvl7pPr marL="2020641" indent="0">
              <a:buNone/>
              <a:defRPr sz="1000"/>
            </a:lvl7pPr>
            <a:lvl8pPr marL="2357415" indent="0">
              <a:buNone/>
              <a:defRPr sz="1000"/>
            </a:lvl8pPr>
            <a:lvl9pPr marL="2694188" indent="0">
              <a:buNone/>
              <a:defRPr sz="1000"/>
            </a:lvl9pPr>
          </a:lstStyle>
          <a:p>
            <a:pPr lvl="0"/>
            <a:r>
              <a:rPr lang="en-GB" dirty="0"/>
              <a:t>PRESENTATION TITLE | DATE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8F3B728-F1D0-EE4B-B382-58324F9F18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4667730"/>
            <a:ext cx="699620" cy="190020"/>
          </a:xfrm>
          <a:prstGeom prst="rect">
            <a:avLst/>
          </a:prstGeom>
        </p:spPr>
      </p:pic>
      <p:sp>
        <p:nvSpPr>
          <p:cNvPr id="8" name="object 7">
            <a:extLst>
              <a:ext uri="{FF2B5EF4-FFF2-40B4-BE49-F238E27FC236}">
                <a16:creationId xmlns:a16="http://schemas.microsoft.com/office/drawing/2014/main" id="{B5D644E4-5DC1-2F43-823F-DBB8F592D372}"/>
              </a:ext>
            </a:extLst>
          </p:cNvPr>
          <p:cNvSpPr/>
          <p:nvPr userDrawn="1"/>
        </p:nvSpPr>
        <p:spPr>
          <a:xfrm>
            <a:off x="304800" y="295205"/>
            <a:ext cx="8610600" cy="511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8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6D1BDBD3-80A0-854C-A26E-F82481ADC84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8200" y="865076"/>
            <a:ext cx="4876800" cy="792274"/>
          </a:xfrm>
          <a:prstGeom prst="rect">
            <a:avLst/>
          </a:prstGeom>
        </p:spPr>
        <p:txBody>
          <a:bodyPr vert="horz" lIns="67355" tIns="33677" rIns="67355" bIns="33677" anchor="t"/>
          <a:lstStyle>
            <a:lvl1pPr marL="0" indent="0" algn="l">
              <a:lnSpc>
                <a:spcPts val="2800"/>
              </a:lnSpc>
              <a:buNone/>
              <a:defRPr sz="30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venir Book"/>
              </a:defRPr>
            </a:lvl1pPr>
            <a:lvl2pPr marL="336774" indent="0">
              <a:buNone/>
              <a:defRPr sz="1300"/>
            </a:lvl2pPr>
            <a:lvl3pPr marL="673547" indent="0">
              <a:buNone/>
              <a:defRPr sz="1200"/>
            </a:lvl3pPr>
            <a:lvl4pPr marL="1010321" indent="0">
              <a:buNone/>
              <a:defRPr sz="1000"/>
            </a:lvl4pPr>
            <a:lvl5pPr marL="1347094" indent="0">
              <a:buNone/>
              <a:defRPr sz="1000"/>
            </a:lvl5pPr>
            <a:lvl6pPr marL="1683868" indent="0">
              <a:buNone/>
              <a:defRPr sz="1000"/>
            </a:lvl6pPr>
            <a:lvl7pPr marL="2020641" indent="0">
              <a:buNone/>
              <a:defRPr sz="1000"/>
            </a:lvl7pPr>
            <a:lvl8pPr marL="2357415" indent="0">
              <a:buNone/>
              <a:defRPr sz="1000"/>
            </a:lvl8pPr>
            <a:lvl9pPr marL="2694188" indent="0">
              <a:buNone/>
              <a:defRPr sz="1000"/>
            </a:lvl9pPr>
          </a:lstStyle>
          <a:p>
            <a:pPr lvl="0"/>
            <a:r>
              <a:rPr lang="en-GB" dirty="0"/>
              <a:t>CLICK TO EDIT MASTER TITLE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7">
            <a:extLst>
              <a:ext uri="{FF2B5EF4-FFF2-40B4-BE49-F238E27FC236}">
                <a16:creationId xmlns:a16="http://schemas.microsoft.com/office/drawing/2014/main" id="{D31B2831-EBA1-9C44-BD9D-AA6292A08C47}"/>
              </a:ext>
            </a:extLst>
          </p:cNvPr>
          <p:cNvSpPr/>
          <p:nvPr userDrawn="1"/>
        </p:nvSpPr>
        <p:spPr>
          <a:xfrm>
            <a:off x="304800" y="295205"/>
            <a:ext cx="8610600" cy="511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8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6D808C40-DE8D-7B47-AC17-15E8C1CCFEAF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38200" y="2075828"/>
            <a:ext cx="3886200" cy="191122"/>
          </a:xfrm>
          <a:prstGeom prst="rect">
            <a:avLst/>
          </a:prstGeom>
        </p:spPr>
        <p:txBody>
          <a:bodyPr vert="horz" lIns="67355" tIns="33677" rIns="67355" bIns="33677" anchor="t"/>
          <a:lstStyle>
            <a:lvl1pPr marL="0" indent="0" algn="l">
              <a:buNone/>
              <a:defRPr sz="8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venir Book"/>
              </a:defRPr>
            </a:lvl1pPr>
            <a:lvl2pPr marL="336774" indent="0">
              <a:buNone/>
              <a:defRPr sz="1300"/>
            </a:lvl2pPr>
            <a:lvl3pPr marL="673547" indent="0">
              <a:buNone/>
              <a:defRPr sz="1200"/>
            </a:lvl3pPr>
            <a:lvl4pPr marL="1010321" indent="0">
              <a:buNone/>
              <a:defRPr sz="1000"/>
            </a:lvl4pPr>
            <a:lvl5pPr marL="1347094" indent="0">
              <a:buNone/>
              <a:defRPr sz="1000"/>
            </a:lvl5pPr>
            <a:lvl6pPr marL="1683868" indent="0">
              <a:buNone/>
              <a:defRPr sz="1000"/>
            </a:lvl6pPr>
            <a:lvl7pPr marL="2020641" indent="0">
              <a:buNone/>
              <a:defRPr sz="1000"/>
            </a:lvl7pPr>
            <a:lvl8pPr marL="2357415" indent="0">
              <a:buNone/>
              <a:defRPr sz="1000"/>
            </a:lvl8pPr>
            <a:lvl9pPr marL="2694188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3D647495-48D9-684E-ADB6-0F06AB8F92D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02111" y="4700730"/>
            <a:ext cx="3886200" cy="175734"/>
          </a:xfrm>
          <a:prstGeom prst="rect">
            <a:avLst/>
          </a:prstGeom>
        </p:spPr>
        <p:txBody>
          <a:bodyPr vert="horz" lIns="67355" tIns="33677" rIns="67355" bIns="33677" anchor="t"/>
          <a:lstStyle>
            <a:lvl1pPr marL="0" indent="0" algn="l">
              <a:buNone/>
              <a:defRPr sz="7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venir Book"/>
              </a:defRPr>
            </a:lvl1pPr>
            <a:lvl2pPr marL="336774" indent="0">
              <a:buNone/>
              <a:defRPr sz="1300"/>
            </a:lvl2pPr>
            <a:lvl3pPr marL="673547" indent="0">
              <a:buNone/>
              <a:defRPr sz="1200"/>
            </a:lvl3pPr>
            <a:lvl4pPr marL="1010321" indent="0">
              <a:buNone/>
              <a:defRPr sz="1000"/>
            </a:lvl4pPr>
            <a:lvl5pPr marL="1347094" indent="0">
              <a:buNone/>
              <a:defRPr sz="1000"/>
            </a:lvl5pPr>
            <a:lvl6pPr marL="1683868" indent="0">
              <a:buNone/>
              <a:defRPr sz="1000"/>
            </a:lvl6pPr>
            <a:lvl7pPr marL="2020641" indent="0">
              <a:buNone/>
              <a:defRPr sz="1000"/>
            </a:lvl7pPr>
            <a:lvl8pPr marL="2357415" indent="0">
              <a:buNone/>
              <a:defRPr sz="1000"/>
            </a:lvl8pPr>
            <a:lvl9pPr marL="2694188" indent="0">
              <a:buNone/>
              <a:defRPr sz="1000"/>
            </a:lvl9pPr>
          </a:lstStyle>
          <a:p>
            <a:pPr lvl="0"/>
            <a:r>
              <a:rPr lang="en-GB" dirty="0"/>
              <a:t>PRESENTATION TITLE | DATE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2E0EDF59-A270-0844-8E98-95FFCD47DCBD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8200" y="865076"/>
            <a:ext cx="4267200" cy="1198372"/>
          </a:xfrm>
          <a:prstGeom prst="rect">
            <a:avLst/>
          </a:prstGeom>
        </p:spPr>
        <p:txBody>
          <a:bodyPr vert="horz" lIns="67355" tIns="33677" rIns="67355" bIns="33677" anchor="t"/>
          <a:lstStyle>
            <a:lvl1pPr marL="0" indent="0" algn="l">
              <a:lnSpc>
                <a:spcPts val="2800"/>
              </a:lnSpc>
              <a:buNone/>
              <a:defRPr sz="30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venir Book"/>
              </a:defRPr>
            </a:lvl1pPr>
            <a:lvl2pPr marL="336774" indent="0">
              <a:buNone/>
              <a:defRPr sz="1300"/>
            </a:lvl2pPr>
            <a:lvl3pPr marL="673547" indent="0">
              <a:buNone/>
              <a:defRPr sz="1200"/>
            </a:lvl3pPr>
            <a:lvl4pPr marL="1010321" indent="0">
              <a:buNone/>
              <a:defRPr sz="1000"/>
            </a:lvl4pPr>
            <a:lvl5pPr marL="1347094" indent="0">
              <a:buNone/>
              <a:defRPr sz="1000"/>
            </a:lvl5pPr>
            <a:lvl6pPr marL="1683868" indent="0">
              <a:buNone/>
              <a:defRPr sz="1000"/>
            </a:lvl6pPr>
            <a:lvl7pPr marL="2020641" indent="0">
              <a:buNone/>
              <a:defRPr sz="1000"/>
            </a:lvl7pPr>
            <a:lvl8pPr marL="2357415" indent="0">
              <a:buNone/>
              <a:defRPr sz="1000"/>
            </a:lvl8pPr>
            <a:lvl9pPr marL="2694188" indent="0">
              <a:buNone/>
              <a:defRPr sz="1000"/>
            </a:lvl9pPr>
          </a:lstStyle>
          <a:p>
            <a:pPr lvl="0"/>
            <a:r>
              <a:rPr lang="en-GB" dirty="0"/>
              <a:t>CLICK TO EDIT MASTER TITLE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788" y="4476750"/>
            <a:ext cx="914612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12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A8E73A-B2E1-854B-B48F-E788185822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584" y="-19074"/>
            <a:ext cx="9211819" cy="5181648"/>
          </a:xfrm>
          <a:prstGeom prst="rect">
            <a:avLst/>
          </a:prstGeom>
        </p:spPr>
      </p:pic>
      <p:sp>
        <p:nvSpPr>
          <p:cNvPr id="6" name="Parallelogram 5">
            <a:extLst>
              <a:ext uri="{FF2B5EF4-FFF2-40B4-BE49-F238E27FC236}">
                <a16:creationId xmlns:a16="http://schemas.microsoft.com/office/drawing/2014/main" id="{8B2266B1-E917-404D-88A7-BE1DFA743F60}"/>
              </a:ext>
            </a:extLst>
          </p:cNvPr>
          <p:cNvSpPr/>
          <p:nvPr userDrawn="1"/>
        </p:nvSpPr>
        <p:spPr>
          <a:xfrm>
            <a:off x="-1978482" y="0"/>
            <a:ext cx="8610600" cy="5181648"/>
          </a:xfrm>
          <a:prstGeom prst="parallelogram">
            <a:avLst/>
          </a:prstGeom>
          <a:solidFill>
            <a:srgbClr val="72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8" dirty="0"/>
              <a:t>            </a:t>
            </a: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2164179C-E359-484F-9AB5-9796C6FAE76B}"/>
              </a:ext>
            </a:extLst>
          </p:cNvPr>
          <p:cNvSpPr/>
          <p:nvPr userDrawn="1"/>
        </p:nvSpPr>
        <p:spPr>
          <a:xfrm>
            <a:off x="304800" y="209550"/>
            <a:ext cx="8610600" cy="511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58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22B9748B-C67D-3847-A8B4-2ADE441FF5B5}"/>
              </a:ext>
            </a:extLst>
          </p:cNvPr>
          <p:cNvSpPr/>
          <p:nvPr userDrawn="1"/>
        </p:nvSpPr>
        <p:spPr>
          <a:xfrm rot="16200000">
            <a:off x="8412158" y="4010607"/>
            <a:ext cx="1463683" cy="840251"/>
          </a:xfrm>
          <a:prstGeom prst="rtTriangle">
            <a:avLst/>
          </a:prstGeom>
          <a:gradFill>
            <a:gsLst>
              <a:gs pos="0">
                <a:srgbClr val="F0605A"/>
              </a:gs>
              <a:gs pos="33000">
                <a:srgbClr val="BE4876"/>
              </a:gs>
              <a:gs pos="96000">
                <a:srgbClr val="8B309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8"/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E88084A6-F7CB-B944-8EE2-BCA54F5A04D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5112" y="2280851"/>
            <a:ext cx="2675416" cy="13849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Text here</a:t>
            </a:r>
            <a:endParaRPr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9A02F17-F87D-2841-B690-9E32A663DD29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30200" y="630457"/>
            <a:ext cx="5487728" cy="1145230"/>
          </a:xfrm>
          <a:prstGeom prst="rect">
            <a:avLst/>
          </a:prstGeom>
        </p:spPr>
        <p:txBody>
          <a:bodyPr vert="horz" lIns="67355" tIns="33677" rIns="67355" bIns="33677" anchor="t"/>
          <a:lstStyle>
            <a:lvl1pPr marL="0" indent="0" algn="l">
              <a:lnSpc>
                <a:spcPts val="4200"/>
              </a:lnSpc>
              <a:buNone/>
              <a:defRPr sz="4200" b="1" i="0" baseline="0">
                <a:solidFill>
                  <a:schemeClr val="bg1"/>
                </a:solidFill>
                <a:latin typeface="Arial" panose="020B0604020202020204" pitchFamily="34" charset="0"/>
                <a:cs typeface="Avenir Book"/>
              </a:defRPr>
            </a:lvl1pPr>
            <a:lvl2pPr marL="336774" indent="0">
              <a:buNone/>
              <a:defRPr sz="1300"/>
            </a:lvl2pPr>
            <a:lvl3pPr marL="673547" indent="0">
              <a:buNone/>
              <a:defRPr sz="1200"/>
            </a:lvl3pPr>
            <a:lvl4pPr marL="1010321" indent="0">
              <a:buNone/>
              <a:defRPr sz="1000"/>
            </a:lvl4pPr>
            <a:lvl5pPr marL="1347094" indent="0">
              <a:buNone/>
              <a:defRPr sz="1000"/>
            </a:lvl5pPr>
            <a:lvl6pPr marL="1683868" indent="0">
              <a:buNone/>
              <a:defRPr sz="1000"/>
            </a:lvl6pPr>
            <a:lvl7pPr marL="2020641" indent="0">
              <a:buNone/>
              <a:defRPr sz="1000"/>
            </a:lvl7pPr>
            <a:lvl8pPr marL="2357415" indent="0">
              <a:buNone/>
              <a:defRPr sz="1000"/>
            </a:lvl8pPr>
            <a:lvl9pPr marL="2694188" indent="0">
              <a:buNone/>
              <a:defRPr sz="1000"/>
            </a:lvl9pPr>
          </a:lstStyle>
          <a:p>
            <a:pPr lvl="0"/>
            <a:r>
              <a:rPr lang="en-GB" dirty="0"/>
              <a:t>THANK YOU FOR YOUR ATTENTION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514770"/>
            <a:ext cx="1991968" cy="116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387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EE130C1-32BD-A847-B633-A3ACECFB2C17}"/>
              </a:ext>
            </a:extLst>
          </p:cNvPr>
          <p:cNvSpPr txBox="1">
            <a:spLocks/>
          </p:cNvSpPr>
          <p:nvPr userDrawn="1"/>
        </p:nvSpPr>
        <p:spPr>
          <a:xfrm>
            <a:off x="302111" y="4700730"/>
            <a:ext cx="3886200" cy="175734"/>
          </a:xfrm>
          <a:prstGeom prst="rect">
            <a:avLst/>
          </a:prstGeom>
        </p:spPr>
        <p:txBody>
          <a:bodyPr vert="horz" lIns="67355" tIns="33677" rIns="67355" bIns="33677" anchor="t"/>
          <a:lstStyle>
            <a:lvl1pPr marL="0" indent="0" algn="l">
              <a:buNone/>
              <a:defRPr sz="7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venir Book"/>
              </a:defRPr>
            </a:lvl1pPr>
            <a:lvl2pPr marL="336774" indent="0">
              <a:buNone/>
              <a:defRPr sz="1300">
                <a:latin typeface="+mn-lt"/>
                <a:ea typeface="+mn-ea"/>
                <a:cs typeface="+mn-cs"/>
              </a:defRPr>
            </a:lvl2pPr>
            <a:lvl3pPr marL="673547" indent="0">
              <a:buNone/>
              <a:defRPr sz="1200">
                <a:latin typeface="+mn-lt"/>
                <a:ea typeface="+mn-ea"/>
                <a:cs typeface="+mn-cs"/>
              </a:defRPr>
            </a:lvl3pPr>
            <a:lvl4pPr marL="1010321" indent="0">
              <a:buNone/>
              <a:defRPr sz="1000">
                <a:latin typeface="+mn-lt"/>
                <a:ea typeface="+mn-ea"/>
                <a:cs typeface="+mn-cs"/>
              </a:defRPr>
            </a:lvl4pPr>
            <a:lvl5pPr marL="1347094" indent="0">
              <a:buNone/>
              <a:defRPr sz="1000">
                <a:latin typeface="+mn-lt"/>
                <a:ea typeface="+mn-ea"/>
                <a:cs typeface="+mn-cs"/>
              </a:defRPr>
            </a:lvl5pPr>
            <a:lvl6pPr marL="1683868" indent="0">
              <a:buNone/>
              <a:defRPr sz="1000">
                <a:latin typeface="+mn-lt"/>
                <a:ea typeface="+mn-ea"/>
                <a:cs typeface="+mn-cs"/>
              </a:defRPr>
            </a:lvl6pPr>
            <a:lvl7pPr marL="2020641" indent="0">
              <a:buNone/>
              <a:defRPr sz="1000">
                <a:latin typeface="+mn-lt"/>
                <a:ea typeface="+mn-ea"/>
                <a:cs typeface="+mn-cs"/>
              </a:defRPr>
            </a:lvl7pPr>
            <a:lvl8pPr marL="2357415" indent="0">
              <a:buNone/>
              <a:defRPr sz="1000">
                <a:latin typeface="+mn-lt"/>
                <a:ea typeface="+mn-ea"/>
                <a:cs typeface="+mn-cs"/>
              </a:defRPr>
            </a:lvl8pPr>
            <a:lvl9pPr marL="2694188" indent="0">
              <a:buNone/>
              <a:defRPr sz="1000"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GB" kern="0" dirty="0"/>
              <a:t>PRESENTATION TITLE | DATE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DA11C1C-BDF1-304A-B68D-664CB03298C9}"/>
              </a:ext>
            </a:extLst>
          </p:cNvPr>
          <p:cNvSpPr txBox="1">
            <a:spLocks/>
          </p:cNvSpPr>
          <p:nvPr userDrawn="1"/>
        </p:nvSpPr>
        <p:spPr>
          <a:xfrm>
            <a:off x="427149" y="438150"/>
            <a:ext cx="4876800" cy="792274"/>
          </a:xfrm>
          <a:prstGeom prst="rect">
            <a:avLst/>
          </a:prstGeom>
        </p:spPr>
        <p:txBody>
          <a:bodyPr vert="horz" lIns="67355" tIns="33677" rIns="67355" bIns="33677" anchor="t"/>
          <a:lstStyle>
            <a:lvl1pPr marL="0" indent="0" algn="l">
              <a:lnSpc>
                <a:spcPts val="2800"/>
              </a:lnSpc>
              <a:buNone/>
              <a:defRPr sz="30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venir Book"/>
              </a:defRPr>
            </a:lvl1pPr>
            <a:lvl2pPr marL="336774" indent="0">
              <a:buNone/>
              <a:defRPr sz="1300">
                <a:latin typeface="+mn-lt"/>
                <a:ea typeface="+mn-ea"/>
                <a:cs typeface="+mn-cs"/>
              </a:defRPr>
            </a:lvl2pPr>
            <a:lvl3pPr marL="673547" indent="0">
              <a:buNone/>
              <a:defRPr sz="1200">
                <a:latin typeface="+mn-lt"/>
                <a:ea typeface="+mn-ea"/>
                <a:cs typeface="+mn-cs"/>
              </a:defRPr>
            </a:lvl3pPr>
            <a:lvl4pPr marL="1010321" indent="0">
              <a:buNone/>
              <a:defRPr sz="1000">
                <a:latin typeface="+mn-lt"/>
                <a:ea typeface="+mn-ea"/>
                <a:cs typeface="+mn-cs"/>
              </a:defRPr>
            </a:lvl4pPr>
            <a:lvl5pPr marL="1347094" indent="0">
              <a:buNone/>
              <a:defRPr sz="1000">
                <a:latin typeface="+mn-lt"/>
                <a:ea typeface="+mn-ea"/>
                <a:cs typeface="+mn-cs"/>
              </a:defRPr>
            </a:lvl5pPr>
            <a:lvl6pPr marL="1683868" indent="0">
              <a:buNone/>
              <a:defRPr sz="1000">
                <a:latin typeface="+mn-lt"/>
                <a:ea typeface="+mn-ea"/>
                <a:cs typeface="+mn-cs"/>
              </a:defRPr>
            </a:lvl6pPr>
            <a:lvl7pPr marL="2020641" indent="0">
              <a:buNone/>
              <a:defRPr sz="1000">
                <a:latin typeface="+mn-lt"/>
                <a:ea typeface="+mn-ea"/>
                <a:cs typeface="+mn-cs"/>
              </a:defRPr>
            </a:lvl7pPr>
            <a:lvl8pPr marL="2357415" indent="0">
              <a:buNone/>
              <a:defRPr sz="1000">
                <a:latin typeface="+mn-lt"/>
                <a:ea typeface="+mn-ea"/>
                <a:cs typeface="+mn-cs"/>
              </a:defRPr>
            </a:lvl8pPr>
            <a:lvl9pPr marL="2694188" indent="0">
              <a:buNone/>
              <a:defRPr sz="1000"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GB" kern="0" dirty="0"/>
              <a:t>CLICK TO EDIT MASTER TITLE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79121B2-746A-1F40-A650-06F97F47CC52}"/>
              </a:ext>
            </a:extLst>
          </p:cNvPr>
          <p:cNvSpPr txBox="1">
            <a:spLocks/>
          </p:cNvSpPr>
          <p:nvPr userDrawn="1"/>
        </p:nvSpPr>
        <p:spPr>
          <a:xfrm>
            <a:off x="452907" y="1276350"/>
            <a:ext cx="3886200" cy="191122"/>
          </a:xfrm>
          <a:prstGeom prst="rect">
            <a:avLst/>
          </a:prstGeom>
        </p:spPr>
        <p:txBody>
          <a:bodyPr vert="horz" lIns="67355" tIns="33677" rIns="67355" bIns="33677" anchor="t"/>
          <a:lstStyle>
            <a:lvl1pPr marL="0" indent="0" algn="l">
              <a:buNone/>
              <a:defRPr sz="8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venir Book"/>
              </a:defRPr>
            </a:lvl1pPr>
            <a:lvl2pPr marL="336774" indent="0">
              <a:buNone/>
              <a:defRPr sz="1300">
                <a:latin typeface="+mn-lt"/>
                <a:ea typeface="+mn-ea"/>
                <a:cs typeface="+mn-cs"/>
              </a:defRPr>
            </a:lvl2pPr>
            <a:lvl3pPr marL="673547" indent="0">
              <a:buNone/>
              <a:defRPr sz="1200">
                <a:latin typeface="+mn-lt"/>
                <a:ea typeface="+mn-ea"/>
                <a:cs typeface="+mn-cs"/>
              </a:defRPr>
            </a:lvl3pPr>
            <a:lvl4pPr marL="1010321" indent="0">
              <a:buNone/>
              <a:defRPr sz="1000">
                <a:latin typeface="+mn-lt"/>
                <a:ea typeface="+mn-ea"/>
                <a:cs typeface="+mn-cs"/>
              </a:defRPr>
            </a:lvl4pPr>
            <a:lvl5pPr marL="1347094" indent="0">
              <a:buNone/>
              <a:defRPr sz="1000">
                <a:latin typeface="+mn-lt"/>
                <a:ea typeface="+mn-ea"/>
                <a:cs typeface="+mn-cs"/>
              </a:defRPr>
            </a:lvl5pPr>
            <a:lvl6pPr marL="1683868" indent="0">
              <a:buNone/>
              <a:defRPr sz="1000">
                <a:latin typeface="+mn-lt"/>
                <a:ea typeface="+mn-ea"/>
                <a:cs typeface="+mn-cs"/>
              </a:defRPr>
            </a:lvl6pPr>
            <a:lvl7pPr marL="2020641" indent="0">
              <a:buNone/>
              <a:defRPr sz="1000">
                <a:latin typeface="+mn-lt"/>
                <a:ea typeface="+mn-ea"/>
                <a:cs typeface="+mn-cs"/>
              </a:defRPr>
            </a:lvl7pPr>
            <a:lvl8pPr marL="2357415" indent="0">
              <a:buNone/>
              <a:defRPr sz="1000">
                <a:latin typeface="+mn-lt"/>
                <a:ea typeface="+mn-ea"/>
                <a:cs typeface="+mn-cs"/>
              </a:defRPr>
            </a:lvl8pPr>
            <a:lvl9pPr marL="2694188" indent="0">
              <a:buNone/>
              <a:defRPr sz="1000"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GB" kern="0" dirty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0" r:id="rId2"/>
    <p:sldLayoutId id="2147483662" r:id="rId3"/>
    <p:sldLayoutId id="2147483664" r:id="rId4"/>
    <p:sldLayoutId id="2147483667" r:id="rId5"/>
    <p:sldLayoutId id="2147483668" r:id="rId6"/>
  </p:sldLayoutIdLst>
  <p:txStyles>
    <p:titleStyle>
      <a:lvl1pPr>
        <a:defRPr cap="all" baseline="0">
          <a:latin typeface="Arial" panose="020B0604020202020204" pitchFamily="34" charset="0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10942">
        <a:defRPr>
          <a:latin typeface="+mn-lt"/>
          <a:ea typeface="+mn-ea"/>
          <a:cs typeface="+mn-cs"/>
        </a:defRPr>
      </a:lvl2pPr>
      <a:lvl3pPr marL="621883">
        <a:defRPr>
          <a:latin typeface="+mn-lt"/>
          <a:ea typeface="+mn-ea"/>
          <a:cs typeface="+mn-cs"/>
        </a:defRPr>
      </a:lvl3pPr>
      <a:lvl4pPr marL="932825">
        <a:defRPr>
          <a:latin typeface="+mn-lt"/>
          <a:ea typeface="+mn-ea"/>
          <a:cs typeface="+mn-cs"/>
        </a:defRPr>
      </a:lvl4pPr>
      <a:lvl5pPr marL="1243767">
        <a:defRPr>
          <a:latin typeface="+mn-lt"/>
          <a:ea typeface="+mn-ea"/>
          <a:cs typeface="+mn-cs"/>
        </a:defRPr>
      </a:lvl5pPr>
      <a:lvl6pPr marL="1554709">
        <a:defRPr>
          <a:latin typeface="+mn-lt"/>
          <a:ea typeface="+mn-ea"/>
          <a:cs typeface="+mn-cs"/>
        </a:defRPr>
      </a:lvl6pPr>
      <a:lvl7pPr marL="1865650">
        <a:defRPr>
          <a:latin typeface="+mn-lt"/>
          <a:ea typeface="+mn-ea"/>
          <a:cs typeface="+mn-cs"/>
        </a:defRPr>
      </a:lvl7pPr>
      <a:lvl8pPr marL="2176592">
        <a:defRPr>
          <a:latin typeface="+mn-lt"/>
          <a:ea typeface="+mn-ea"/>
          <a:cs typeface="+mn-cs"/>
        </a:defRPr>
      </a:lvl8pPr>
      <a:lvl9pPr marL="248753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10942">
        <a:defRPr>
          <a:latin typeface="+mn-lt"/>
          <a:ea typeface="+mn-ea"/>
          <a:cs typeface="+mn-cs"/>
        </a:defRPr>
      </a:lvl2pPr>
      <a:lvl3pPr marL="621883">
        <a:defRPr>
          <a:latin typeface="+mn-lt"/>
          <a:ea typeface="+mn-ea"/>
          <a:cs typeface="+mn-cs"/>
        </a:defRPr>
      </a:lvl3pPr>
      <a:lvl4pPr marL="932825">
        <a:defRPr>
          <a:latin typeface="+mn-lt"/>
          <a:ea typeface="+mn-ea"/>
          <a:cs typeface="+mn-cs"/>
        </a:defRPr>
      </a:lvl4pPr>
      <a:lvl5pPr marL="1243767">
        <a:defRPr>
          <a:latin typeface="+mn-lt"/>
          <a:ea typeface="+mn-ea"/>
          <a:cs typeface="+mn-cs"/>
        </a:defRPr>
      </a:lvl5pPr>
      <a:lvl6pPr marL="1554709">
        <a:defRPr>
          <a:latin typeface="+mn-lt"/>
          <a:ea typeface="+mn-ea"/>
          <a:cs typeface="+mn-cs"/>
        </a:defRPr>
      </a:lvl6pPr>
      <a:lvl7pPr marL="1865650">
        <a:defRPr>
          <a:latin typeface="+mn-lt"/>
          <a:ea typeface="+mn-ea"/>
          <a:cs typeface="+mn-cs"/>
        </a:defRPr>
      </a:lvl7pPr>
      <a:lvl8pPr marL="2176592">
        <a:defRPr>
          <a:latin typeface="+mn-lt"/>
          <a:ea typeface="+mn-ea"/>
          <a:cs typeface="+mn-cs"/>
        </a:defRPr>
      </a:lvl8pPr>
      <a:lvl9pPr marL="248753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556/2006.5.2016.073" TargetMode="External"/><Relationship Id="rId2" Type="http://schemas.openxmlformats.org/officeDocument/2006/relationships/hyperlink" Target="https://doi.org/10.1176/appi.%20books.9780890425596.x00diagnosticclassification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d9SloDHc3zI?feature=oembed" TargetMode="Externa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file:////var/folders/cz/52sgt05d2bx0h2tn13rfj_j00000gn/T/com.microsoft.Word/WebArchiveCopyPasteTempFiles/MAPS-Phase-3-MDMA-for-PTSD-Headline-Results.png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533400" y="2933140"/>
            <a:ext cx="2057400" cy="400610"/>
          </a:xfrm>
        </p:spPr>
        <p:txBody>
          <a:bodyPr/>
          <a:lstStyle/>
          <a:p>
            <a:r>
              <a:rPr lang="en-GB" sz="1800" dirty="0"/>
              <a:t>30</a:t>
            </a:r>
            <a:r>
              <a:rPr lang="en-GB" sz="1800" baseline="30000" dirty="0"/>
              <a:t>th</a:t>
            </a:r>
            <a:r>
              <a:rPr lang="en-GB" sz="1800" dirty="0"/>
              <a:t> January 2023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4"/>
          </p:nvPr>
        </p:nvSpPr>
        <p:spPr>
          <a:xfrm>
            <a:off x="152400" y="285751"/>
            <a:ext cx="5291278" cy="99493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600" b="1" dirty="0"/>
              <a:t>Psychedelic Assisted Therapy for Gambling Disorder</a:t>
            </a:r>
            <a:endParaRPr lang="en-GB" sz="2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A4977D-A800-3441-A462-494BAD24081D}"/>
              </a:ext>
            </a:extLst>
          </p:cNvPr>
          <p:cNvSpPr txBox="1"/>
          <p:nvPr/>
        </p:nvSpPr>
        <p:spPr>
          <a:xfrm>
            <a:off x="5515276" y="2762451"/>
            <a:ext cx="184731" cy="3091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I"/>
          </a:p>
        </p:txBody>
      </p:sp>
      <p:pic>
        <p:nvPicPr>
          <p:cNvPr id="2" name="Picture 14" descr="therapy Icon - Download therapy Icon 2043864 | Noun Project">
            <a:extLst>
              <a:ext uri="{FF2B5EF4-FFF2-40B4-BE49-F238E27FC236}">
                <a16:creationId xmlns:a16="http://schemas.microsoft.com/office/drawing/2014/main" id="{8FD94EAA-8440-6F9A-1138-A51188212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80681"/>
            <a:ext cx="1074962" cy="107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068C0B-EF1C-B4EA-144B-3362A7C1E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289" y="1360713"/>
            <a:ext cx="1299500" cy="99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720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5BFDBF-7265-6CE1-A3E7-B47199B9EC9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66823" y="583239"/>
            <a:ext cx="7010400" cy="563674"/>
          </a:xfrm>
        </p:spPr>
        <p:txBody>
          <a:bodyPr/>
          <a:lstStyle/>
          <a:p>
            <a:r>
              <a:rPr lang="en-GB" dirty="0"/>
              <a:t>Research questions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7F6015-226C-0D2D-359E-6E95C285EF4F}"/>
              </a:ext>
            </a:extLst>
          </p:cNvPr>
          <p:cNvSpPr txBox="1"/>
          <p:nvPr/>
        </p:nvSpPr>
        <p:spPr>
          <a:xfrm>
            <a:off x="381000" y="1453876"/>
            <a:ext cx="5105400" cy="3128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Is psychedelic-assisted therapy an effective treatment for gambling disorder?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Does psychedelic-assisted therapy have an impact decrease anxiety, depression, suicidality, and other related issues in people suffering from gambling disorder?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is the prognosis after treatment?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are the experiences of people affected by gambling disorder undergoing psychedelic-assisted therapy? (Phenomenological experience)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Is there potential to conduct RCT?</a:t>
            </a:r>
          </a:p>
        </p:txBody>
      </p:sp>
      <p:pic>
        <p:nvPicPr>
          <p:cNvPr id="1028" name="Picture 4" descr="lsd wtf GIF">
            <a:extLst>
              <a:ext uri="{FF2B5EF4-FFF2-40B4-BE49-F238E27FC236}">
                <a16:creationId xmlns:a16="http://schemas.microsoft.com/office/drawing/2014/main" id="{9DA418DE-5C98-9A42-F3E8-F10FE5B1B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944" y="1338494"/>
            <a:ext cx="3304558" cy="249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250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E6A40BB5-4D66-F7D7-1272-35F035CDD173}"/>
              </a:ext>
            </a:extLst>
          </p:cNvPr>
          <p:cNvSpPr txBox="1">
            <a:spLocks/>
          </p:cNvSpPr>
          <p:nvPr/>
        </p:nvSpPr>
        <p:spPr>
          <a:xfrm>
            <a:off x="340545" y="850323"/>
            <a:ext cx="8686800" cy="3886200"/>
          </a:xfrm>
          <a:prstGeom prst="rect">
            <a:avLst/>
          </a:prstGeom>
        </p:spPr>
        <p:txBody>
          <a:bodyPr vert="horz" lIns="67355" tIns="33677" rIns="67355" bIns="33677" anchor="t">
            <a:noAutofit/>
          </a:bodyPr>
          <a:lstStyle>
            <a:lvl1pPr marL="0" indent="0" algn="l">
              <a:buNone/>
              <a:defRPr sz="11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venir Book"/>
              </a:defRPr>
            </a:lvl1pPr>
            <a:lvl2pPr marL="336774" indent="0">
              <a:buNone/>
              <a:defRPr sz="1300">
                <a:latin typeface="+mn-lt"/>
                <a:ea typeface="+mn-ea"/>
                <a:cs typeface="+mn-cs"/>
              </a:defRPr>
            </a:lvl2pPr>
            <a:lvl3pPr marL="673547" indent="0">
              <a:buNone/>
              <a:defRPr sz="1200">
                <a:latin typeface="+mn-lt"/>
                <a:ea typeface="+mn-ea"/>
                <a:cs typeface="+mn-cs"/>
              </a:defRPr>
            </a:lvl3pPr>
            <a:lvl4pPr marL="1010321" indent="0">
              <a:buNone/>
              <a:defRPr sz="1000">
                <a:latin typeface="+mn-lt"/>
                <a:ea typeface="+mn-ea"/>
                <a:cs typeface="+mn-cs"/>
              </a:defRPr>
            </a:lvl4pPr>
            <a:lvl5pPr marL="1347094" indent="0">
              <a:buNone/>
              <a:defRPr sz="1000">
                <a:latin typeface="+mn-lt"/>
                <a:ea typeface="+mn-ea"/>
                <a:cs typeface="+mn-cs"/>
              </a:defRPr>
            </a:lvl5pPr>
            <a:lvl6pPr marL="1683868" indent="0">
              <a:buNone/>
              <a:defRPr sz="1000">
                <a:latin typeface="+mn-lt"/>
                <a:ea typeface="+mn-ea"/>
                <a:cs typeface="+mn-cs"/>
              </a:defRPr>
            </a:lvl6pPr>
            <a:lvl7pPr marL="2020641" indent="0">
              <a:buNone/>
              <a:defRPr sz="1000">
                <a:latin typeface="+mn-lt"/>
                <a:ea typeface="+mn-ea"/>
                <a:cs typeface="+mn-cs"/>
              </a:defRPr>
            </a:lvl7pPr>
            <a:lvl8pPr marL="2357415" indent="0">
              <a:buNone/>
              <a:defRPr sz="1000">
                <a:latin typeface="+mn-lt"/>
                <a:ea typeface="+mn-ea"/>
                <a:cs typeface="+mn-cs"/>
              </a:defRPr>
            </a:lvl8pPr>
            <a:lvl9pPr marL="2694188" indent="0">
              <a:buNone/>
              <a:defRPr sz="1000"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GB" sz="800" kern="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American Psychiatric Association, 2013. DSM-5 diagnostic classification. In: Diagnostic and Statistical Manual of Mental Disorders. </a:t>
            </a:r>
            <a:r>
              <a:rPr lang="en-GB" sz="800" u="sng" kern="0" dirty="0">
                <a:solidFill>
                  <a:srgbClr val="0563C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https://doi.org/10.1176/appi. books.9780890425596.x00diagnosticclassification</a:t>
            </a:r>
            <a:r>
              <a:rPr lang="en-GB" sz="800" u="sng" kern="0" dirty="0">
                <a:solidFill>
                  <a:srgbClr val="0563C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800" kern="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defTabSz="914400"/>
            <a:r>
              <a:rPr lang="en-GB" sz="800" kern="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Calado, F., &amp; Griffiths, M. D. (2016). Problem gambling worldwide: An update and systematic review of empirical research (2000–2015). Journal of </a:t>
            </a:r>
            <a:r>
              <a:rPr lang="en-GB" sz="800" kern="0" dirty="0" err="1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Behavioral</a:t>
            </a:r>
            <a:r>
              <a:rPr lang="en-GB" sz="800" kern="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Addictions. </a:t>
            </a:r>
            <a:r>
              <a:rPr lang="en-GB" sz="800" u="sng" kern="0" dirty="0">
                <a:solidFill>
                  <a:srgbClr val="0563C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https://doi.org/10.1556/2006.5.2016.073</a:t>
            </a:r>
            <a:r>
              <a:rPr lang="en-GB" sz="800" kern="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ES" sz="800" kern="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400"/>
            <a:r>
              <a:rPr lang="en-GB" sz="800" kern="0" dirty="0">
                <a:solidFill>
                  <a:srgbClr val="40404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Mitchell, J. M., Bogenschutz, M., Lilienstein, A., Harrison, C., Kleiman, S., Parker-</a:t>
            </a:r>
            <a:r>
              <a:rPr lang="en-GB" sz="800" kern="0" dirty="0" err="1">
                <a:solidFill>
                  <a:srgbClr val="40404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Guilbert</a:t>
            </a:r>
            <a:r>
              <a:rPr lang="en-GB" sz="800" kern="0" dirty="0">
                <a:solidFill>
                  <a:srgbClr val="40404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K., … Doblin, R. (2021). MDMA-assisted therapy for severe PTSD: a randomized, double-blind, placebo-controlled phase 3 study. Nature Medicine, 27(6).</a:t>
            </a:r>
          </a:p>
          <a:p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Andersen, K. A. A., Carhart‐Harris, R., Nutt, D. J., &amp; Erritzoe, D. (2021). Therapeutic effects of classic serotonergic psychedelics: A systematic review of modern‐era clinical studies. </a:t>
            </a:r>
            <a:r>
              <a:rPr lang="es-ES" sz="800" i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Acta </a:t>
            </a:r>
            <a:r>
              <a:rPr lang="es-ES" sz="800" i="1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Psychiatrica</a:t>
            </a:r>
            <a:r>
              <a:rPr lang="es-ES" sz="800" i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800" i="1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Scandinavica</a:t>
            </a:r>
            <a:r>
              <a:rPr lang="es-ES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800" i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143</a:t>
            </a:r>
            <a:r>
              <a:rPr lang="es-ES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(2), 101–118. https://</a:t>
            </a:r>
            <a:r>
              <a:rPr lang="es-ES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doi.org</a:t>
            </a:r>
            <a:r>
              <a:rPr lang="es-ES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/10.1111/acps.13249</a:t>
            </a:r>
            <a:endParaRPr lang="en-ES" sz="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Bayne</a:t>
            </a:r>
            <a:r>
              <a:rPr lang="es-ES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T., &amp; Carter, O. (2018).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Dimensions of consciousness and the psychedelic state. </a:t>
            </a:r>
            <a:r>
              <a:rPr lang="en-GB" sz="800" i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Neuroscience of Consciousness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800" i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2018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(1), niy008. https://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doi.org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/10.1093/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nc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/niy008</a:t>
            </a:r>
            <a:endParaRPr lang="en-ES" sz="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Bogenschutz, M. P., Ross, S., Bhatt, S., Baron, T.,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Forcehimes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A. A., Laska, E.,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Mennenga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S. E., O’Donnell, K., Owens, L. T.,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Podrebarac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S.,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Rotrosen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J.,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Tonigan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J. S., &amp; Worth, L. (2022). Percentage of Heavy Drinking Days Following Psilocybin-Assisted Psychotherapy vs Placebo in the Treatment of Adult Patients With Alcohol Use Disorder: A Randomized Clinical Trial. </a:t>
            </a:r>
            <a:r>
              <a:rPr lang="en-GB" sz="800" i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JAMA Psychiatry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800" i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79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(10), 953. https://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doi.org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/10.1001/jamapsychiatry.2022.2096</a:t>
            </a:r>
            <a:endParaRPr lang="en-ES" sz="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Carhart-Harris, R. L. (2018). The entropic brain—Revisited. </a:t>
            </a:r>
            <a:r>
              <a:rPr lang="en-GB" sz="800" i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Neuropharmacology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800" i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142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167–178. https://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doi.org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/10.1016/j.neuropharm.2018.03.010</a:t>
            </a:r>
            <a:endParaRPr lang="en-ES" sz="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Carhart-Harris, R. L.,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Bolstridge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M., Rucker, J., Day, C. M. J., Erritzoe, D.,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Kaelen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M., Bloomfield, M., Rickard, J. A., Forbes, B., Feilding, A., Taylor, D., Pilling, S., Curran, V. H., &amp; Nutt, D. J. (2016). Psilocybin with psychological support for treatment-resistant depression: An open-label feasibility study. </a:t>
            </a:r>
            <a:r>
              <a:rPr lang="en-GB" sz="800" i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The Lancet Psychiatry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800" i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(7), 619–627. https://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doi.org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/10.1016/S2215-0366(16)30065-7</a:t>
            </a:r>
            <a:endParaRPr lang="en-ES" sz="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Carhart-Harris, R. L., &amp; Friston, K. J. (2019). REBUS and the Anarchic Brain: Toward a Unified Model of the Brain Action of Psychedelics. </a:t>
            </a:r>
            <a:r>
              <a:rPr lang="en-GB" sz="800" i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Pharmacological Reviews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800" i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71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(3), 316–344. https://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doi.org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/10.1124/pr.118.017160</a:t>
            </a:r>
            <a:endParaRPr lang="en-ES" sz="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Carhart-Harris, R. L., &amp; Goodwin, G. M. (2017). The Therapeutic Potential of Psychedelic Drugs: Past, Present, and Future. </a:t>
            </a:r>
            <a:r>
              <a:rPr lang="en-GB" sz="800" i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Neuropsychopharmacology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800" i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42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(11), 2105–2113. https://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doi.org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/10.1038/npp.2017.84</a:t>
            </a:r>
            <a:endParaRPr lang="en-ES" sz="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Carhart-Harris, R., Leech, R., Hellyer, P., Shanahan, M., Feilding, A.,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Tagliazucchi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E.,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Chialvo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D., &amp; Nutt, D. (2014). The entropic brain: A theory of conscious states informed by neuroimaging research with psychedelic drugs. </a:t>
            </a:r>
            <a:r>
              <a:rPr lang="en-GB" sz="800" i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Frontiers in Human Neuroscience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800" i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. https://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www.frontiersin.org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/articles/10.3389/fnhum.2014.00020</a:t>
            </a:r>
            <a:endParaRPr lang="en-ES" sz="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Carod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-Artal, F. J. (2013). </a:t>
            </a:r>
            <a:r>
              <a:rPr lang="en-GB" sz="800" i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Psychoactive plants in ancient Greece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ES" sz="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Davis, A. K., Barrett, F. S., May, D. G.,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Cosimano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M. P.,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Sepeda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N. D., Johnson, M. W.,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Finan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P. H., &amp; Griffiths, R. R. (2021). Effects of Psilocybin-Assisted Therapy on Major Depressive Disorder: A Randomized Clinical Trial. </a:t>
            </a:r>
            <a:r>
              <a:rPr lang="en-GB" sz="800" i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JAMA Psychiatry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800" i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78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(5), 481. https://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doi.org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/10.1001/jamapsychiatry.2020.3285</a:t>
            </a:r>
            <a:endParaRPr lang="en-ES" sz="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Daws, R. E.,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Timmermann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C.,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Giribaldi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B., Sexton, J. D., Wall, M. B., Erritzoe, D., Roseman, L., Nutt, D., &amp; Carhart-Harris, R. (2022). Increased global integration in the brain after psilocybin therapy for depression. </a:t>
            </a:r>
            <a:r>
              <a:rPr lang="en-GB" sz="800" i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Nature Medicine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800" i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28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(4), Article 4. https://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doi.org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/10.1038/s41591-022-01744-z</a:t>
            </a:r>
            <a:endParaRPr lang="en-ES" sz="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de Vos, C. M. H., Mason, N. L., &amp;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Kuypers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K. P. C. (2021). Psychedelics and Neuroplasticity: A Systematic Review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Unraveling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the Biological Underpinnings of Psychedelics. </a:t>
            </a:r>
            <a:r>
              <a:rPr lang="en-GB" sz="800" i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Frontiers in Psychiatry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800" i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. https://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www.frontiersin.org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/articles/10.3389/fpsyt.2021.724606</a:t>
            </a:r>
            <a:endParaRPr lang="en-ES" sz="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0AE9C728-0BC3-A014-5878-EC4F2014C8EC}"/>
              </a:ext>
            </a:extLst>
          </p:cNvPr>
          <p:cNvSpPr txBox="1">
            <a:spLocks/>
          </p:cNvSpPr>
          <p:nvPr/>
        </p:nvSpPr>
        <p:spPr>
          <a:xfrm>
            <a:off x="374073" y="259773"/>
            <a:ext cx="7095066" cy="590550"/>
          </a:xfrm>
          <a:prstGeom prst="rect">
            <a:avLst/>
          </a:prstGeom>
        </p:spPr>
        <p:txBody>
          <a:bodyPr/>
          <a:lstStyle>
            <a:lvl1pPr>
              <a:defRPr cap="all" baseline="0"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defTabSz="914400"/>
            <a:r>
              <a:rPr lang="en-GB" sz="1800" kern="0" dirty="0">
                <a:solidFill>
                  <a:sysClr val="windowText" lastClr="000000"/>
                </a:solidFill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777441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E6A40BB5-4D66-F7D7-1272-35F035CDD173}"/>
              </a:ext>
            </a:extLst>
          </p:cNvPr>
          <p:cNvSpPr txBox="1">
            <a:spLocks/>
          </p:cNvSpPr>
          <p:nvPr/>
        </p:nvSpPr>
        <p:spPr>
          <a:xfrm>
            <a:off x="152400" y="555048"/>
            <a:ext cx="8915400" cy="3886200"/>
          </a:xfrm>
          <a:prstGeom prst="rect">
            <a:avLst/>
          </a:prstGeom>
        </p:spPr>
        <p:txBody>
          <a:bodyPr vert="horz" lIns="67355" tIns="33677" rIns="67355" bIns="33677" anchor="t">
            <a:noAutofit/>
          </a:bodyPr>
          <a:lstStyle>
            <a:lvl1pPr marL="0" indent="0" algn="l">
              <a:buNone/>
              <a:defRPr sz="11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venir Book"/>
              </a:defRPr>
            </a:lvl1pPr>
            <a:lvl2pPr marL="336774" indent="0">
              <a:buNone/>
              <a:defRPr sz="1300">
                <a:latin typeface="+mn-lt"/>
                <a:ea typeface="+mn-ea"/>
                <a:cs typeface="+mn-cs"/>
              </a:defRPr>
            </a:lvl2pPr>
            <a:lvl3pPr marL="673547" indent="0">
              <a:buNone/>
              <a:defRPr sz="1200">
                <a:latin typeface="+mn-lt"/>
                <a:ea typeface="+mn-ea"/>
                <a:cs typeface="+mn-cs"/>
              </a:defRPr>
            </a:lvl3pPr>
            <a:lvl4pPr marL="1010321" indent="0">
              <a:buNone/>
              <a:defRPr sz="1000">
                <a:latin typeface="+mn-lt"/>
                <a:ea typeface="+mn-ea"/>
                <a:cs typeface="+mn-cs"/>
              </a:defRPr>
            </a:lvl4pPr>
            <a:lvl5pPr marL="1347094" indent="0">
              <a:buNone/>
              <a:defRPr sz="1000">
                <a:latin typeface="+mn-lt"/>
                <a:ea typeface="+mn-ea"/>
                <a:cs typeface="+mn-cs"/>
              </a:defRPr>
            </a:lvl5pPr>
            <a:lvl6pPr marL="1683868" indent="0">
              <a:buNone/>
              <a:defRPr sz="1000">
                <a:latin typeface="+mn-lt"/>
                <a:ea typeface="+mn-ea"/>
                <a:cs typeface="+mn-cs"/>
              </a:defRPr>
            </a:lvl6pPr>
            <a:lvl7pPr marL="2020641" indent="0">
              <a:buNone/>
              <a:defRPr sz="1000">
                <a:latin typeface="+mn-lt"/>
                <a:ea typeface="+mn-ea"/>
                <a:cs typeface="+mn-cs"/>
              </a:defRPr>
            </a:lvl7pPr>
            <a:lvl8pPr marL="2357415" indent="0">
              <a:buNone/>
              <a:defRPr sz="1000">
                <a:latin typeface="+mn-lt"/>
                <a:ea typeface="+mn-ea"/>
                <a:cs typeface="+mn-cs"/>
              </a:defRPr>
            </a:lvl8pPr>
            <a:lvl9pPr marL="2694188" indent="0">
              <a:buNone/>
              <a:defRPr sz="10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Feduccia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A. A., Jerome, L.,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Yazar-Klosinski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B., Emerson, A.,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Mithoefer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M. C., &amp; Doblin, R. (2019). Breakthrough for Trauma Treatment: Safety and Efficacy of MDMA-Assisted Psychotherapy Compared to Paroxetine and Sertraline. </a:t>
            </a:r>
            <a:r>
              <a:rPr lang="en-GB" sz="800" i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Frontiers in Psychiatry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800" i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650. https://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doi.org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/10.3389/fpsyt.2019.00650</a:t>
            </a:r>
            <a:endParaRPr lang="en-ES" sz="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Gasser, P., Kirchner, K., &amp;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Passie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T. (2015). LSD-assisted psychotherapy for anxiety associated with a life-threatening disease: A qualitative study of acute and sustained subjective effects. </a:t>
            </a:r>
            <a:r>
              <a:rPr lang="en-GB" sz="800" i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Journal of Psychopharmacology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800" i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29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(1), 57–68. https://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doi.org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/10.1177/0269881114555249</a:t>
            </a:r>
            <a:endParaRPr lang="en-ES" sz="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George, S.,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Ijeoma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O., &amp; Bowden-Jones, H. (2013). Gamblers Anonymous: Overlooked and underused? </a:t>
            </a:r>
            <a:r>
              <a:rPr lang="en-GB" sz="800" i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Advances in Psychiatric Treatment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800" i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19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(1), 23–29. https://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doi.org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/10.1192/apt.bp.111.009332</a:t>
            </a:r>
            <a:endParaRPr lang="en-ES" sz="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Goodwin, G. M., Aaronson, S. T., Alvarez, O., Arden, P. C., Baker, A., Bennett, J. C., Bird, C.,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Blom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R. E., Brennan, C.,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Brusch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D., Burke, L., Campbell-Coker, K., Carhart-Harris, R., Cattell, J., Daniel, A.,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DeBattista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C., Dunlop, B. W., Eisen, K.,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Feifel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D., …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Malievskaia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E. (2022). Single-Dose Psilocybin for a Treatment-Resistant Episode of Major Depression. </a:t>
            </a:r>
            <a:r>
              <a:rPr lang="en-GB" sz="800" i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New England Journal of Medicine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800" i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387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(18), 1637–1648. https://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doi.org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/10.1056/NEJMoa2206443</a:t>
            </a:r>
            <a:endParaRPr lang="en-ES" sz="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Griffiths, R. R., Johnson, M. W., Carducci, M. A.,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Umbricht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A., Richards, W. A., Richards, B. D.,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Cosimano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M. P., &amp;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Klinedinst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M. A. (2016). Psilocybin produces substantial and sustained decreases in depression and anxiety in patients with life-threatening cancer: A randomized double-blind trial. </a:t>
            </a:r>
            <a:r>
              <a:rPr lang="en-GB" sz="800" i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Journal of Psychopharmacology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800" i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(12), 1181–1197. https://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doi.org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/10.1177/0269881116675513</a:t>
            </a:r>
            <a:endParaRPr lang="en-ES" sz="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Grinspoon, L., &amp;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Bakalar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J. B. (1997). </a:t>
            </a:r>
            <a:r>
              <a:rPr lang="en-GB" sz="800" i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Psychedelic Drugs Reconsidered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Lindesmith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Center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. https://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books.google.es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books?id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iOcePwAACAAJ</a:t>
            </a:r>
            <a:endParaRPr lang="en-ES" sz="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Grob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C. S.,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Danforth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A. L., Chopra, G. S., Hagerty, M., McKay, C. R.,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Halberstadt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A. L., &amp; Greer, G. R. (2011). Pilot Study of Psilocybin Treatment for Anxiety in Patients With Advanced-Stage Cancer. </a:t>
            </a:r>
            <a:r>
              <a:rPr lang="en-GB" sz="800" i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Archives of General Psychiatry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800" i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68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(1), 71. https://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doi.org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/10.1001/archgenpsychiatry.2010.116</a:t>
            </a:r>
            <a:endParaRPr lang="en-ES" sz="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Hofmann, A. (2017). </a:t>
            </a:r>
            <a:r>
              <a:rPr lang="en-GB" sz="800" i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LSD, My Problem Child: Reflections on Sacred Drugs, Mysticism, and Science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. MAPS, Multidisciplinary Association for Psychedelic Studies.</a:t>
            </a:r>
            <a:endParaRPr lang="en-ES" sz="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Johnson, M. W., Garcia-Romeu, A.,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Cosimano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M. P., &amp; Griffiths, R. R. (2014). Pilot study of the 5-HT </a:t>
            </a:r>
            <a:r>
              <a:rPr lang="en-GB" sz="800" baseline="-250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2A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R agonist psilocybin in the treatment of tobacco addiction. </a:t>
            </a:r>
            <a:r>
              <a:rPr lang="en-GB" sz="800" i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Journal of Psychopharmacology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800" i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28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(11), 983–992. https://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doi.org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/10.1177/0269881114548296</a:t>
            </a:r>
            <a:endParaRPr lang="en-ES" sz="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Kraus, S. W.,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Etuk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R., &amp; Potenza, M. N. (2020). Current pharmacotherapy for gambling disorder: A systematic review. </a:t>
            </a:r>
            <a:r>
              <a:rPr lang="en-GB" sz="800" i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Expert Opinion on Pharmacotherapy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800" i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(3), 287–296. https://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doi.org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/10.1080/14656566.2019.1702969</a:t>
            </a:r>
            <a:endParaRPr lang="en-ES" sz="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Mitchell, J. M., Bogenschutz, M., Lilienstein, A., Harrison, C., Kleiman, S., Parker-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Guilbert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K.,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Ot’alora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G., M.,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Garas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W.,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Paleos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C., Gorman, I., Nicholas, C.,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Mithoefer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M., Carlin, S., Poulter, B.,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Mithoefer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A., Quevedo, S., Wells, G.,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Klaire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S. S., van der Kolk, B., … Doblin, R. (2021). MDMA-assisted therapy for severe PTSD: A randomized, double-blind, placebo-controlled phase 3 study. </a:t>
            </a:r>
            <a:r>
              <a:rPr lang="en-GB" sz="800" i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Nature Medicine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800" i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27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(6), Article 6. https://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doi.org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/10.1038/s41591-021-01336-3</a:t>
            </a:r>
            <a:endParaRPr lang="en-ES" sz="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Ross, S.,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Bossis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A.,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Guss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J.,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Agin-Liebes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G., Malone, T., Cohen, B.,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Mennenga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S. E.,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Belser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A.,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Kalliontzi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K., Babb, J.,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Z., Corby, P., &amp; Schmidt, B. L. (2016). Rapid and sustained symptom reduction following psilocybin treatment for anxiety and depression in patients with life-threatening cancer: A randomized controlled trial. </a:t>
            </a:r>
            <a:r>
              <a:rPr lang="en-GB" sz="800" i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Journal of Psychopharmacology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800" i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(12), 1165–1180. https://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doi.org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/10.1177/0269881116675512</a:t>
            </a:r>
            <a:endParaRPr lang="en-ES" sz="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Samorini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G. (2019). The oldest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archeological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data evidencing the relationship of Homo sapiens with psychoactive plants: A worldwide overview. </a:t>
            </a:r>
            <a:r>
              <a:rPr lang="en-GB" sz="800" i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Journal of Psychedelic Studies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800" i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(2), 63–80. https://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doi.org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/10.1556/2054.2019.008</a:t>
            </a:r>
            <a:endParaRPr lang="en-ES" sz="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Schlag, A. K.,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Aday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J., Salam, I., Neill, J. C., &amp; Nutt, D. J. (2022). Adverse effects of psychedelics: From anecdotes and misinformation to systematic science. </a:t>
            </a:r>
            <a:r>
              <a:rPr lang="en-GB" sz="800" i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Journal of Psychopharmacology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800" i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36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(3), 258–272. https://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doi.org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/10.1177/02698811211069100</a:t>
            </a:r>
            <a:endParaRPr lang="en-ES" sz="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Schultes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R. E., Hofmann, A., &amp;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Rätsch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C. (2001). </a:t>
            </a:r>
            <a:r>
              <a:rPr lang="en-GB" sz="800" i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Plants of the Gods: Their Sacred, Healing, and Hallucinogenic Powers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. Inner Traditions/Bear.</a:t>
            </a:r>
            <a:endParaRPr lang="en-ES" sz="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von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Rotz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R.,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Schindowski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E. M.,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Jungwirth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J., Schuldt, A.,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Rieser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N. M.,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Zahoranszky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K.,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Seifritz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E., Nowak, A., Nowak, P.,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Jäncke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L., Preller, K. H., &amp;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Vollenweider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F. X. (2023). Single-dose psilocybin-assisted therapy in major depressive disorder: A placebo-controlled, double-blind, randomised clinical trial. </a:t>
            </a:r>
            <a:r>
              <a:rPr lang="es-ES" sz="800" i="1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EClinicalMedicine</a:t>
            </a:r>
            <a:r>
              <a:rPr lang="es-ES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800" i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56</a:t>
            </a:r>
            <a:r>
              <a:rPr lang="es-ES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101809. https://</a:t>
            </a:r>
            <a:r>
              <a:rPr lang="es-ES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doi.org</a:t>
            </a:r>
            <a:r>
              <a:rPr lang="es-ES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/10.1016/j.eclinm.2022.101809</a:t>
            </a:r>
            <a:endParaRPr lang="en-ES" sz="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WHO. (2022). </a:t>
            </a:r>
            <a:r>
              <a:rPr lang="es-ES" sz="800" i="1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Tobacco</a:t>
            </a:r>
            <a:r>
              <a:rPr lang="es-ES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. https://</a:t>
            </a:r>
            <a:r>
              <a:rPr lang="es-ES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www.who.int</a:t>
            </a:r>
            <a:r>
              <a:rPr lang="es-ES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s-ES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news-room</a:t>
            </a:r>
            <a:r>
              <a:rPr lang="es-ES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s-ES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fact-sheets</a:t>
            </a:r>
            <a:r>
              <a:rPr lang="es-ES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s-ES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detail</a:t>
            </a:r>
            <a:r>
              <a:rPr lang="es-ES" sz="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s-ES" sz="8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tobacco</a:t>
            </a:r>
            <a:endParaRPr lang="en-ES" sz="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endParaRPr lang="en-ES" sz="800" kern="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endParaRPr lang="en-ES" sz="800" kern="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endParaRPr lang="en-GB" sz="800" kern="0" dirty="0">
              <a:latin typeface="+mj-lt"/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0AE9C728-0BC3-A014-5878-EC4F2014C8EC}"/>
              </a:ext>
            </a:extLst>
          </p:cNvPr>
          <p:cNvSpPr txBox="1">
            <a:spLocks/>
          </p:cNvSpPr>
          <p:nvPr/>
        </p:nvSpPr>
        <p:spPr>
          <a:xfrm>
            <a:off x="374073" y="259773"/>
            <a:ext cx="7095066" cy="590550"/>
          </a:xfrm>
          <a:prstGeom prst="rect">
            <a:avLst/>
          </a:prstGeom>
        </p:spPr>
        <p:txBody>
          <a:bodyPr/>
          <a:lstStyle>
            <a:lvl1pPr>
              <a:defRPr cap="all" baseline="0"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defTabSz="914400"/>
            <a:r>
              <a:rPr lang="en-GB" sz="1800" kern="0" dirty="0">
                <a:solidFill>
                  <a:sysClr val="windowText" lastClr="000000"/>
                </a:solidFill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695610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A6D112-6F73-B24B-B4B4-5D383259E26D}"/>
              </a:ext>
            </a:extLst>
          </p:cNvPr>
          <p:cNvSpPr txBox="1"/>
          <p:nvPr/>
        </p:nvSpPr>
        <p:spPr>
          <a:xfrm>
            <a:off x="259674" y="706803"/>
            <a:ext cx="464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I" sz="4000" dirty="0">
                <a:solidFill>
                  <a:schemeClr val="bg1"/>
                </a:solidFill>
              </a:rPr>
              <a:t>THANK YOU FOR </a:t>
            </a:r>
            <a:r>
              <a:rPr lang="en-GI" sz="4000">
                <a:solidFill>
                  <a:schemeClr val="bg1"/>
                </a:solidFill>
              </a:rPr>
              <a:t>YOUR ATTENTION</a:t>
            </a:r>
            <a:endParaRPr lang="es-ES" sz="4000" dirty="0">
              <a:solidFill>
                <a:schemeClr val="bg1"/>
              </a:solidFill>
            </a:endParaRPr>
          </a:p>
          <a:p>
            <a:r>
              <a:rPr lang="es-ES" sz="4000" dirty="0">
                <a:solidFill>
                  <a:schemeClr val="bg1"/>
                </a:solidFill>
              </a:rPr>
              <a:t>Q &amp; A</a:t>
            </a:r>
            <a:endParaRPr lang="en-GI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937050-6E47-D54E-A99E-C71A0E7C7503}"/>
              </a:ext>
            </a:extLst>
          </p:cNvPr>
          <p:cNvSpPr txBox="1"/>
          <p:nvPr/>
        </p:nvSpPr>
        <p:spPr>
          <a:xfrm>
            <a:off x="129209" y="735496"/>
            <a:ext cx="184731" cy="3091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I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463BF831-3BBC-C447-89FE-CCA209BD050D}"/>
              </a:ext>
            </a:extLst>
          </p:cNvPr>
          <p:cNvSpPr txBox="1">
            <a:spLocks/>
          </p:cNvSpPr>
          <p:nvPr/>
        </p:nvSpPr>
        <p:spPr>
          <a:xfrm>
            <a:off x="313940" y="4781550"/>
            <a:ext cx="3501292" cy="533400"/>
          </a:xfrm>
          <a:prstGeom prst="rect">
            <a:avLst/>
          </a:prstGeom>
        </p:spPr>
        <p:txBody>
          <a:bodyPr lIns="0" tIns="0" rIns="0" bIns="0"/>
          <a:lstStyle>
            <a:lvl1pPr marL="0">
              <a:defRPr sz="9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10942">
              <a:defRPr>
                <a:latin typeface="+mn-lt"/>
                <a:ea typeface="+mn-ea"/>
                <a:cs typeface="+mn-cs"/>
              </a:defRPr>
            </a:lvl2pPr>
            <a:lvl3pPr marL="621883">
              <a:defRPr>
                <a:latin typeface="+mn-lt"/>
                <a:ea typeface="+mn-ea"/>
                <a:cs typeface="+mn-cs"/>
              </a:defRPr>
            </a:lvl3pPr>
            <a:lvl4pPr marL="932825">
              <a:defRPr>
                <a:latin typeface="+mn-lt"/>
                <a:ea typeface="+mn-ea"/>
                <a:cs typeface="+mn-cs"/>
              </a:defRPr>
            </a:lvl4pPr>
            <a:lvl5pPr marL="1243767">
              <a:defRPr>
                <a:latin typeface="+mn-lt"/>
                <a:ea typeface="+mn-ea"/>
                <a:cs typeface="+mn-cs"/>
              </a:defRPr>
            </a:lvl5pPr>
            <a:lvl6pPr marL="1554709">
              <a:defRPr>
                <a:latin typeface="+mn-lt"/>
                <a:ea typeface="+mn-ea"/>
                <a:cs typeface="+mn-cs"/>
              </a:defRPr>
            </a:lvl6pPr>
            <a:lvl7pPr marL="1865650">
              <a:defRPr>
                <a:latin typeface="+mn-lt"/>
                <a:ea typeface="+mn-ea"/>
                <a:cs typeface="+mn-cs"/>
              </a:defRPr>
            </a:lvl7pPr>
            <a:lvl8pPr marL="2176592">
              <a:defRPr>
                <a:latin typeface="+mn-lt"/>
                <a:ea typeface="+mn-ea"/>
                <a:cs typeface="+mn-cs"/>
              </a:defRPr>
            </a:lvl8pPr>
            <a:lvl9pPr marL="2487534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GB" sz="1800" kern="0" dirty="0"/>
              <a:t>https://www.unigib.edu.gi/cerg</a:t>
            </a:r>
          </a:p>
          <a:p>
            <a:pPr defTabSz="914400"/>
            <a:endParaRPr lang="en-GB" sz="1400" kern="0" dirty="0"/>
          </a:p>
        </p:txBody>
      </p:sp>
    </p:spTree>
    <p:extLst>
      <p:ext uri="{BB962C8B-B14F-4D97-AF65-F5344CB8AC3E}">
        <p14:creationId xmlns:p14="http://schemas.microsoft.com/office/powerpoint/2010/main" val="686590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 Media 5" descr="How psychedelic drugs could be used to treat depression, anxiety, PTSD | Just the FAQs">
            <a:hlinkClick r:id="" action="ppaction://media"/>
            <a:extLst>
              <a:ext uri="{FF2B5EF4-FFF2-40B4-BE49-F238E27FC236}">
                <a16:creationId xmlns:a16="http://schemas.microsoft.com/office/drawing/2014/main" id="{40C528A1-A8DE-6583-B7CA-D47DB9044F4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52600" y="1167765"/>
            <a:ext cx="5586876" cy="315658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3D2CA39-F078-1BFB-6703-1DDA6E7712DF}"/>
              </a:ext>
            </a:extLst>
          </p:cNvPr>
          <p:cNvSpPr txBox="1">
            <a:spLocks/>
          </p:cNvSpPr>
          <p:nvPr/>
        </p:nvSpPr>
        <p:spPr>
          <a:xfrm>
            <a:off x="1778562" y="478470"/>
            <a:ext cx="5586876" cy="68136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cap="all" baseline="0"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defTabSz="914400"/>
            <a:r>
              <a:rPr lang="en-GB" sz="1800" b="1" kern="0" dirty="0">
                <a:solidFill>
                  <a:sysClr val="windowText" lastClr="000000"/>
                </a:solidFill>
              </a:rPr>
              <a:t>Intro TO PSYCHEDELIC ASSISTED THERAPY </a:t>
            </a:r>
            <a:r>
              <a:rPr lang="en-GB" sz="1800" b="1" kern="0" dirty="0">
                <a:solidFill>
                  <a:sysClr val="windowText" lastClr="000000"/>
                </a:solidFill>
                <a:sym typeface="Wingdings" pitchFamily="2" charset="2"/>
              </a:rPr>
              <a:t></a:t>
            </a:r>
            <a:endParaRPr lang="en-GB" sz="1800" b="1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48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176C9B3-8093-2F77-EFA4-A897FE3E9EEF}"/>
              </a:ext>
            </a:extLst>
          </p:cNvPr>
          <p:cNvSpPr txBox="1">
            <a:spLocks/>
          </p:cNvSpPr>
          <p:nvPr/>
        </p:nvSpPr>
        <p:spPr>
          <a:xfrm>
            <a:off x="381000" y="536864"/>
            <a:ext cx="8382000" cy="694704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>
              <a:defRPr cap="all" baseline="0"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defTabSz="914400"/>
            <a:r>
              <a:rPr lang="en-GB" sz="2000" b="1" kern="0" dirty="0">
                <a:solidFill>
                  <a:sysClr val="windowText" lastClr="000000"/>
                </a:solidFill>
                <a:latin typeface="+mj-lt"/>
              </a:rPr>
              <a:t>Why research Psychedelic-Assisted Therapy (PAT) for Gambling Disorder?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3530752-DDFC-2C87-7C4C-4AB5C2D5EE31}"/>
              </a:ext>
            </a:extLst>
          </p:cNvPr>
          <p:cNvSpPr txBox="1">
            <a:spLocks/>
          </p:cNvSpPr>
          <p:nvPr/>
        </p:nvSpPr>
        <p:spPr>
          <a:xfrm>
            <a:off x="228600" y="1123950"/>
            <a:ext cx="8382000" cy="3581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>
              <a:buNone/>
              <a:defRPr sz="11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venir Book"/>
              </a:defRPr>
            </a:lvl1pPr>
            <a:lvl2pPr marL="336774" indent="0">
              <a:buNone/>
              <a:defRPr sz="1300">
                <a:latin typeface="+mn-lt"/>
                <a:ea typeface="+mn-ea"/>
                <a:cs typeface="+mn-cs"/>
              </a:defRPr>
            </a:lvl2pPr>
            <a:lvl3pPr marL="673547" indent="0">
              <a:buNone/>
              <a:defRPr sz="1200">
                <a:latin typeface="+mn-lt"/>
                <a:ea typeface="+mn-ea"/>
                <a:cs typeface="+mn-cs"/>
              </a:defRPr>
            </a:lvl3pPr>
            <a:lvl4pPr marL="1010321" indent="0">
              <a:buNone/>
              <a:defRPr sz="1000">
                <a:latin typeface="+mn-lt"/>
                <a:ea typeface="+mn-ea"/>
                <a:cs typeface="+mn-cs"/>
              </a:defRPr>
            </a:lvl4pPr>
            <a:lvl5pPr marL="1347094" indent="0">
              <a:buNone/>
              <a:defRPr sz="1000">
                <a:latin typeface="+mn-lt"/>
                <a:ea typeface="+mn-ea"/>
                <a:cs typeface="+mn-cs"/>
              </a:defRPr>
            </a:lvl5pPr>
            <a:lvl6pPr marL="1683868" indent="0">
              <a:buNone/>
              <a:defRPr sz="1000">
                <a:latin typeface="+mn-lt"/>
                <a:ea typeface="+mn-ea"/>
                <a:cs typeface="+mn-cs"/>
              </a:defRPr>
            </a:lvl6pPr>
            <a:lvl7pPr marL="2020641" indent="0">
              <a:buNone/>
              <a:defRPr sz="1000">
                <a:latin typeface="+mn-lt"/>
                <a:ea typeface="+mn-ea"/>
                <a:cs typeface="+mn-cs"/>
              </a:defRPr>
            </a:lvl7pPr>
            <a:lvl8pPr marL="2357415" indent="0">
              <a:buNone/>
              <a:defRPr sz="1000">
                <a:latin typeface="+mn-lt"/>
                <a:ea typeface="+mn-ea"/>
                <a:cs typeface="+mn-cs"/>
              </a:defRPr>
            </a:lvl8pPr>
            <a:lvl9pPr marL="2694188" indent="0">
              <a:buNone/>
              <a:defRPr sz="1000"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914400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1600" kern="0" dirty="0">
                <a:latin typeface="+mj-lt"/>
              </a:rPr>
              <a:t>Promising results in treating mental health disorders – Depression, Anxiety, Alcohol Abuse disorder, Substance use disorder, smoking cessation, PTSD, Anorexia, end-of-life anxiety, OCD…</a:t>
            </a:r>
          </a:p>
          <a:p>
            <a:pPr marL="285750" indent="-285750" defTabSz="914400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1600" kern="0" dirty="0">
                <a:latin typeface="+mj-lt"/>
              </a:rPr>
              <a:t>High prevalence of Gambling Disorder </a:t>
            </a:r>
            <a:r>
              <a:rPr lang="en-GB" sz="1600" kern="0" dirty="0">
                <a:latin typeface="+mj-lt"/>
                <a:ea typeface="Times New Roman" panose="02020603050405020304" pitchFamily="18" charset="0"/>
              </a:rPr>
              <a:t>(up to 5.8%)*</a:t>
            </a:r>
            <a:r>
              <a:rPr lang="en-GB" sz="1600" kern="0" dirty="0">
                <a:latin typeface="+mj-lt"/>
              </a:rPr>
              <a:t>, gambling-related harm and high relapse rates (up to 90%)** </a:t>
            </a:r>
          </a:p>
          <a:p>
            <a:pPr marL="285750" indent="-285750" defTabSz="914400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1600" kern="0" dirty="0">
                <a:latin typeface="+mj-lt"/>
                <a:ea typeface="Times New Roman" panose="02020603050405020304" pitchFamily="18" charset="0"/>
              </a:rPr>
              <a:t>1.4 million people in Britain are experiencing gambling harm.</a:t>
            </a:r>
            <a:endParaRPr lang="en-ES" sz="1600" kern="0" dirty="0">
              <a:latin typeface="+mj-lt"/>
            </a:endParaRPr>
          </a:p>
          <a:p>
            <a:pPr marL="285750" indent="-285750" defTabSz="914400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1600" kern="0" dirty="0">
                <a:latin typeface="+mj-lt"/>
              </a:rPr>
              <a:t>Opportunity for ground-breaking research.</a:t>
            </a:r>
          </a:p>
        </p:txBody>
      </p:sp>
    </p:spTree>
    <p:extLst>
      <p:ext uri="{BB962C8B-B14F-4D97-AF65-F5344CB8AC3E}">
        <p14:creationId xmlns:p14="http://schemas.microsoft.com/office/powerpoint/2010/main" val="12919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3530752-DDFC-2C87-7C4C-4AB5C2D5EE31}"/>
              </a:ext>
            </a:extLst>
          </p:cNvPr>
          <p:cNvSpPr txBox="1">
            <a:spLocks/>
          </p:cNvSpPr>
          <p:nvPr/>
        </p:nvSpPr>
        <p:spPr>
          <a:xfrm>
            <a:off x="381000" y="1581150"/>
            <a:ext cx="81534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>
              <a:buNone/>
              <a:defRPr sz="11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venir Book"/>
              </a:defRPr>
            </a:lvl1pPr>
            <a:lvl2pPr marL="336774" indent="0">
              <a:buNone/>
              <a:defRPr sz="1300">
                <a:latin typeface="+mn-lt"/>
                <a:ea typeface="+mn-ea"/>
                <a:cs typeface="+mn-cs"/>
              </a:defRPr>
            </a:lvl2pPr>
            <a:lvl3pPr marL="673547" indent="0">
              <a:buNone/>
              <a:defRPr sz="1200">
                <a:latin typeface="+mn-lt"/>
                <a:ea typeface="+mn-ea"/>
                <a:cs typeface="+mn-cs"/>
              </a:defRPr>
            </a:lvl3pPr>
            <a:lvl4pPr marL="1010321" indent="0">
              <a:buNone/>
              <a:defRPr sz="1000">
                <a:latin typeface="+mn-lt"/>
                <a:ea typeface="+mn-ea"/>
                <a:cs typeface="+mn-cs"/>
              </a:defRPr>
            </a:lvl4pPr>
            <a:lvl5pPr marL="1347094" indent="0">
              <a:buNone/>
              <a:defRPr sz="1000">
                <a:latin typeface="+mn-lt"/>
                <a:ea typeface="+mn-ea"/>
                <a:cs typeface="+mn-cs"/>
              </a:defRPr>
            </a:lvl5pPr>
            <a:lvl6pPr marL="1683868" indent="0">
              <a:buNone/>
              <a:defRPr sz="1000">
                <a:latin typeface="+mn-lt"/>
                <a:ea typeface="+mn-ea"/>
                <a:cs typeface="+mn-cs"/>
              </a:defRPr>
            </a:lvl6pPr>
            <a:lvl7pPr marL="2020641" indent="0">
              <a:buNone/>
              <a:defRPr sz="1000">
                <a:latin typeface="+mn-lt"/>
                <a:ea typeface="+mn-ea"/>
                <a:cs typeface="+mn-cs"/>
              </a:defRPr>
            </a:lvl7pPr>
            <a:lvl8pPr marL="2357415" indent="0">
              <a:buNone/>
              <a:defRPr sz="1000">
                <a:latin typeface="+mn-lt"/>
                <a:ea typeface="+mn-ea"/>
                <a:cs typeface="+mn-cs"/>
              </a:defRPr>
            </a:lvl8pPr>
            <a:lvl9pPr marL="2694188" indent="0">
              <a:buNone/>
              <a:defRPr sz="1000"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914400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1600" kern="0" dirty="0">
                <a:latin typeface="+mj-lt"/>
              </a:rPr>
              <a:t>Access to collaboration with best-in-class researchers on Gambling Disorder and Psychedelics. A truly A team.</a:t>
            </a:r>
          </a:p>
          <a:p>
            <a:pPr marL="285750" indent="-285750" defTabSz="914400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1600" kern="0" dirty="0">
                <a:latin typeface="+mj-lt"/>
              </a:rPr>
              <a:t>Positive media and social climate; all over the press and scientific media.</a:t>
            </a:r>
          </a:p>
          <a:p>
            <a:pPr marL="285750" indent="-285750" defTabSz="914400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1600" kern="0" dirty="0">
                <a:latin typeface="+mj-lt"/>
              </a:rPr>
              <a:t>Regulators and jurisdictions are opening to new treatments.</a:t>
            </a:r>
          </a:p>
          <a:p>
            <a:pPr marL="285750" indent="-285750" defTabSz="914400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1600" kern="0" dirty="0">
                <a:latin typeface="+mj-lt"/>
              </a:rPr>
              <a:t>FDA has granted Psilocybin and MDMA-assisted therapy breakthrough status.</a:t>
            </a:r>
          </a:p>
          <a:p>
            <a:pPr marL="285750" indent="-285750" defTabSz="914400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1600" kern="0" dirty="0">
                <a:latin typeface="+mj-lt"/>
              </a:rPr>
              <a:t>Need for better treatment models. Make a real difference for people suffering from GD and their loved ones.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3AC1A1-D9D8-B13D-8AEB-B61EF2CB8F5D}"/>
              </a:ext>
            </a:extLst>
          </p:cNvPr>
          <p:cNvSpPr txBox="1">
            <a:spLocks/>
          </p:cNvSpPr>
          <p:nvPr/>
        </p:nvSpPr>
        <p:spPr>
          <a:xfrm>
            <a:off x="381000" y="536864"/>
            <a:ext cx="8382000" cy="694704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>
              <a:defRPr cap="all" baseline="0"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defTabSz="914400"/>
            <a:r>
              <a:rPr lang="en-GB" sz="2000" b="1" kern="0" dirty="0">
                <a:solidFill>
                  <a:sysClr val="windowText" lastClr="000000"/>
                </a:solidFill>
                <a:latin typeface="+mj-lt"/>
              </a:rPr>
              <a:t>Why research Psychedelic Assisted Therapy (PAT) for Gambling Disorder… CONTINUED</a:t>
            </a:r>
          </a:p>
        </p:txBody>
      </p:sp>
    </p:spTree>
    <p:extLst>
      <p:ext uri="{BB962C8B-B14F-4D97-AF65-F5344CB8AC3E}">
        <p14:creationId xmlns:p14="http://schemas.microsoft.com/office/powerpoint/2010/main" val="3476707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142D6968-C1B1-FCD8-71CA-AA01DBE0D7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88"/>
          <a:stretch/>
        </p:blipFill>
        <p:spPr>
          <a:xfrm>
            <a:off x="381000" y="3181350"/>
            <a:ext cx="7323666" cy="17818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6C7EA4-352F-3D9C-C517-7FCD8802E08B}"/>
              </a:ext>
            </a:extLst>
          </p:cNvPr>
          <p:cNvSpPr txBox="1"/>
          <p:nvPr/>
        </p:nvSpPr>
        <p:spPr>
          <a:xfrm>
            <a:off x="338667" y="836837"/>
            <a:ext cx="6214533" cy="2477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Clinical assessment, psychological tests and interviews to ensure the suitability of the research subjects.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Preparation and objective setting of therapeutic sessions (3-6 sessions 90 minutes).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Psychedelic-assisted therapy sessions (2 sessions of 4-6 hours per session with 2 psychologists/therapists) – Some studies are trialling only one session with positive results.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Integration therapeutic sessions (3-6 sessions 90 minutes).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Analise data and publish research.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</p:txBody>
      </p:sp>
      <p:pic>
        <p:nvPicPr>
          <p:cNvPr id="8" name="Picture 2" descr="UK on the Brink of a Psychedelic Therapy Revolution">
            <a:extLst>
              <a:ext uri="{FF2B5EF4-FFF2-40B4-BE49-F238E27FC236}">
                <a16:creationId xmlns:a16="http://schemas.microsoft.com/office/drawing/2014/main" id="{1ACEF618-F78E-0F6D-3742-49C0991CA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49943"/>
            <a:ext cx="2476130" cy="165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93BF98D-BD7E-BC9D-8E8C-CD8DAF3051EC}"/>
              </a:ext>
            </a:extLst>
          </p:cNvPr>
          <p:cNvSpPr txBox="1">
            <a:spLocks/>
          </p:cNvSpPr>
          <p:nvPr/>
        </p:nvSpPr>
        <p:spPr>
          <a:xfrm>
            <a:off x="547332" y="428638"/>
            <a:ext cx="8596668" cy="68136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cap="all" baseline="0"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defTabSz="914400"/>
            <a:r>
              <a:rPr lang="en-GB" sz="1800" b="1" kern="0" dirty="0">
                <a:solidFill>
                  <a:sysClr val="windowText" lastClr="000000"/>
                </a:solidFill>
              </a:rPr>
              <a:t>What does PAT research look like?</a:t>
            </a:r>
          </a:p>
        </p:txBody>
      </p:sp>
    </p:spTree>
    <p:extLst>
      <p:ext uri="{BB962C8B-B14F-4D97-AF65-F5344CB8AC3E}">
        <p14:creationId xmlns:p14="http://schemas.microsoft.com/office/powerpoint/2010/main" val="217591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>
            <a:extLst>
              <a:ext uri="{FF2B5EF4-FFF2-40B4-BE49-F238E27FC236}">
                <a16:creationId xmlns:a16="http://schemas.microsoft.com/office/drawing/2014/main" id="{764A1DEC-8D46-6668-A36A-D85CFD3B6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8257" y="2921270"/>
            <a:ext cx="2967377" cy="155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8ED7A0F0-6F54-477D-B226-4AD181387D0F}"/>
              </a:ext>
            </a:extLst>
          </p:cNvPr>
          <p:cNvSpPr txBox="1">
            <a:spLocks/>
          </p:cNvSpPr>
          <p:nvPr/>
        </p:nvSpPr>
        <p:spPr>
          <a:xfrm>
            <a:off x="121110" y="382148"/>
            <a:ext cx="3688890" cy="829964"/>
          </a:xfrm>
        </p:spPr>
        <p:txBody>
          <a:bodyPr anchor="ctr">
            <a:noAutofit/>
          </a:bodyPr>
          <a:lstStyle>
            <a:lvl1pPr>
              <a:defRPr cap="all" baseline="0"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defTabSz="914400">
              <a:lnSpc>
                <a:spcPct val="90000"/>
              </a:lnSpc>
            </a:pPr>
            <a:r>
              <a:rPr lang="en-GB" sz="2000" b="1" kern="0" dirty="0">
                <a:solidFill>
                  <a:sysClr val="windowText" lastClr="000000"/>
                </a:solidFill>
              </a:rPr>
              <a:t>PAT Research is showing promising Results</a:t>
            </a:r>
          </a:p>
        </p:txBody>
      </p:sp>
      <p:pic>
        <p:nvPicPr>
          <p:cNvPr id="16" name="Picture 4" descr="Griffiths: psilocybin in end-of-life-anxiety">
            <a:extLst>
              <a:ext uri="{FF2B5EF4-FFF2-40B4-BE49-F238E27FC236}">
                <a16:creationId xmlns:a16="http://schemas.microsoft.com/office/drawing/2014/main" id="{C466D6AF-3064-4DAE-06A4-F3E5FFA9C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9700" y="558172"/>
            <a:ext cx="2086609" cy="201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MAPS Phase 3 MDMA for PTSD Headline Results">
            <a:extLst>
              <a:ext uri="{FF2B5EF4-FFF2-40B4-BE49-F238E27FC236}">
                <a16:creationId xmlns:a16="http://schemas.microsoft.com/office/drawing/2014/main" id="{7AE58DA9-4712-D400-5373-5FD36C01C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3844" y="382148"/>
            <a:ext cx="2484221" cy="248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>
            <a:extLst>
              <a:ext uri="{FF2B5EF4-FFF2-40B4-BE49-F238E27FC236}">
                <a16:creationId xmlns:a16="http://schemas.microsoft.com/office/drawing/2014/main" id="{8BC4E47D-3B85-E345-D476-29446FB49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10" y="2801493"/>
            <a:ext cx="2967377" cy="167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ingle-Dose Psilocybin for a Treatment-Resistant Episode of Major Depression  | NEJM">
            <a:extLst>
              <a:ext uri="{FF2B5EF4-FFF2-40B4-BE49-F238E27FC236}">
                <a16:creationId xmlns:a16="http://schemas.microsoft.com/office/drawing/2014/main" id="{DD20C99E-8339-C87D-967B-D9F4991F5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35" y="1222523"/>
            <a:ext cx="3266230" cy="137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564F0C2-F817-72C0-82B9-475796D9F60E}"/>
              </a:ext>
            </a:extLst>
          </p:cNvPr>
          <p:cNvSpPr txBox="1"/>
          <p:nvPr/>
        </p:nvSpPr>
        <p:spPr>
          <a:xfrm>
            <a:off x="4805082" y="493059"/>
            <a:ext cx="184731" cy="3091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85B750-8E5B-EC49-D9CB-0EF23A71D2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5555" y="2768588"/>
            <a:ext cx="2840802" cy="189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013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561C9C4F-77AF-C4F3-A6DB-6AB6887685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492"/>
          <a:stretch/>
        </p:blipFill>
        <p:spPr>
          <a:xfrm>
            <a:off x="381000" y="971550"/>
            <a:ext cx="7907033" cy="346792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59EC71-912C-1EF2-4C84-90A6CA940F7F}"/>
              </a:ext>
            </a:extLst>
          </p:cNvPr>
          <p:cNvSpPr txBox="1">
            <a:spLocks/>
          </p:cNvSpPr>
          <p:nvPr/>
        </p:nvSpPr>
        <p:spPr>
          <a:xfrm>
            <a:off x="114300" y="329331"/>
            <a:ext cx="9029700" cy="6186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cap="all" baseline="0"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defTabSz="914400">
              <a:lnSpc>
                <a:spcPct val="90000"/>
              </a:lnSpc>
            </a:pPr>
            <a:r>
              <a:rPr lang="en-US" sz="2000" b="1" kern="0" dirty="0">
                <a:solidFill>
                  <a:sysClr val="windowText" lastClr="000000"/>
                </a:solidFill>
              </a:rPr>
              <a:t>Current explanation on how psychedelic works?</a:t>
            </a:r>
          </a:p>
        </p:txBody>
      </p:sp>
    </p:spTree>
    <p:extLst>
      <p:ext uri="{BB962C8B-B14F-4D97-AF65-F5344CB8AC3E}">
        <p14:creationId xmlns:p14="http://schemas.microsoft.com/office/powerpoint/2010/main" val="657776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D476B30-2BC8-DE8E-1D61-3EB150552F1F}"/>
              </a:ext>
            </a:extLst>
          </p:cNvPr>
          <p:cNvSpPr txBox="1">
            <a:spLocks/>
          </p:cNvSpPr>
          <p:nvPr/>
        </p:nvSpPr>
        <p:spPr>
          <a:xfrm>
            <a:off x="677333" y="361507"/>
            <a:ext cx="8085667" cy="45764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cap="all" baseline="0"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defTabSz="914400"/>
            <a:r>
              <a:rPr lang="en-GB" sz="2000" b="1" kern="0" dirty="0">
                <a:solidFill>
                  <a:sysClr val="windowText" lastClr="000000"/>
                </a:solidFill>
              </a:rPr>
              <a:t>Open-label trial Psilocybin Assisted Therapy for GD</a:t>
            </a:r>
            <a:br>
              <a:rPr lang="en-GB" sz="2000" b="1" kern="0" dirty="0">
                <a:solidFill>
                  <a:sysClr val="windowText" lastClr="000000"/>
                </a:solidFill>
              </a:rPr>
            </a:br>
            <a:endParaRPr lang="en-GB" sz="20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786DB0D-0D24-12BF-BEBB-182B552ABAB7}"/>
              </a:ext>
            </a:extLst>
          </p:cNvPr>
          <p:cNvSpPr txBox="1">
            <a:spLocks/>
          </p:cNvSpPr>
          <p:nvPr/>
        </p:nvSpPr>
        <p:spPr>
          <a:xfrm>
            <a:off x="316752" y="895350"/>
            <a:ext cx="4102848" cy="388664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u="sng" dirty="0">
                <a:latin typeface="+mj-lt"/>
              </a:rPr>
              <a:t>Sample:</a:t>
            </a:r>
            <a:r>
              <a:rPr lang="en-GB" dirty="0">
                <a:latin typeface="+mj-lt"/>
              </a:rPr>
              <a:t> 10-12 participants</a:t>
            </a:r>
            <a:endParaRPr lang="en-GB" u="sng" dirty="0">
              <a:latin typeface="+mj-lt"/>
            </a:endParaRPr>
          </a:p>
          <a:p>
            <a:pPr marL="0" indent="0">
              <a:buNone/>
            </a:pPr>
            <a:r>
              <a:rPr lang="en-GB" b="1" u="sng" dirty="0">
                <a:latin typeface="+mj-lt"/>
              </a:rPr>
              <a:t>Hypothesis:</a:t>
            </a:r>
          </a:p>
          <a:p>
            <a:pPr marL="0" indent="0">
              <a:buNone/>
            </a:pPr>
            <a:r>
              <a:rPr lang="en-GB" dirty="0">
                <a:latin typeface="+mj-lt"/>
              </a:rPr>
              <a:t>PAT has a positive effect on GD.</a:t>
            </a:r>
          </a:p>
          <a:p>
            <a:pPr marL="0" indent="0">
              <a:buNone/>
            </a:pPr>
            <a:r>
              <a:rPr lang="en-GB" b="1" u="sng" dirty="0">
                <a:latin typeface="+mj-lt"/>
              </a:rPr>
              <a:t>Inclusion Criteria:</a:t>
            </a:r>
            <a:endParaRPr lang="en-GB" b="1" dirty="0">
              <a:latin typeface="+mj-lt"/>
            </a:endParaRPr>
          </a:p>
          <a:p>
            <a:pPr marL="0" indent="0">
              <a:buNone/>
            </a:pPr>
            <a:r>
              <a:rPr lang="en-GB" dirty="0">
                <a:latin typeface="+mj-lt"/>
              </a:rPr>
              <a:t>Gambling Disorder - Treatment-resistant.</a:t>
            </a:r>
          </a:p>
          <a:p>
            <a:pPr marL="0" indent="0">
              <a:buNone/>
            </a:pPr>
            <a:r>
              <a:rPr lang="en-GB" dirty="0">
                <a:latin typeface="+mj-lt"/>
              </a:rPr>
              <a:t>18 years old.</a:t>
            </a:r>
          </a:p>
          <a:p>
            <a:pPr marL="0" indent="0">
              <a:buNone/>
            </a:pPr>
            <a:r>
              <a:rPr lang="en-GB" dirty="0">
                <a:latin typeface="+mj-lt"/>
              </a:rPr>
              <a:t>English speaker.</a:t>
            </a:r>
          </a:p>
          <a:p>
            <a:pPr marL="0" indent="0">
              <a:buNone/>
            </a:pPr>
            <a:r>
              <a:rPr lang="en-GB" dirty="0">
                <a:latin typeface="+mj-lt"/>
              </a:rPr>
              <a:t>Healthy individuals - Medical check. </a:t>
            </a:r>
          </a:p>
          <a:p>
            <a:pPr marL="0" indent="0">
              <a:buNone/>
            </a:pPr>
            <a:r>
              <a:rPr lang="en-GB" b="1" u="sng" dirty="0">
                <a:latin typeface="+mj-lt"/>
              </a:rPr>
              <a:t>Exclusion Criteria</a:t>
            </a:r>
            <a:endParaRPr lang="en-GB" b="1" dirty="0">
              <a:latin typeface="+mj-lt"/>
            </a:endParaRPr>
          </a:p>
          <a:p>
            <a:pPr marL="0" indent="0">
              <a:buNone/>
            </a:pPr>
            <a:r>
              <a:rPr lang="en-GB" dirty="0">
                <a:latin typeface="+mj-lt"/>
              </a:rPr>
              <a:t>SSRI’s </a:t>
            </a:r>
          </a:p>
          <a:p>
            <a:pPr marL="0" indent="0">
              <a:buNone/>
            </a:pPr>
            <a:r>
              <a:rPr lang="en-GB" dirty="0">
                <a:latin typeface="+mj-lt"/>
              </a:rPr>
              <a:t>Bipolar disorder.</a:t>
            </a:r>
          </a:p>
          <a:p>
            <a:pPr marL="0" indent="0">
              <a:buNone/>
            </a:pPr>
            <a:r>
              <a:rPr lang="en-GB" dirty="0">
                <a:latin typeface="+mj-lt"/>
              </a:rPr>
              <a:t>History of Psychotic disorder or family member with Psychotic disorder.</a:t>
            </a:r>
          </a:p>
          <a:p>
            <a:pPr marL="0" indent="0">
              <a:buNone/>
            </a:pPr>
            <a:r>
              <a:rPr lang="en-GB" dirty="0">
                <a:latin typeface="+mj-lt"/>
              </a:rPr>
              <a:t>Medical exclusions.</a:t>
            </a:r>
          </a:p>
          <a:p>
            <a:pPr marL="0" indent="0">
              <a:buNone/>
            </a:pPr>
            <a:r>
              <a:rPr lang="en-GB" dirty="0">
                <a:latin typeface="+mj-lt"/>
              </a:rPr>
              <a:t>History of violent or suicidal behaviour.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92A66A6-4AC5-B7AE-FB90-686F31B7248F}"/>
              </a:ext>
            </a:extLst>
          </p:cNvPr>
          <p:cNvSpPr txBox="1">
            <a:spLocks/>
          </p:cNvSpPr>
          <p:nvPr/>
        </p:nvSpPr>
        <p:spPr>
          <a:xfrm>
            <a:off x="4419600" y="895349"/>
            <a:ext cx="4551582" cy="388664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u="sng" dirty="0">
                <a:latin typeface="+mj-lt"/>
              </a:rPr>
              <a:t>Psychometric and </a:t>
            </a:r>
            <a:endParaRPr lang="en-GB" b="1" dirty="0">
              <a:effectLst/>
              <a:latin typeface="+mj-lt"/>
            </a:endParaRPr>
          </a:p>
          <a:p>
            <a:pPr marL="0" indent="0">
              <a:buNone/>
            </a:pPr>
            <a:r>
              <a:rPr lang="en-GB" dirty="0">
                <a:effectLst/>
                <a:latin typeface="+mj-lt"/>
              </a:rPr>
              <a:t>GD - PGSI &amp; DSM 5</a:t>
            </a:r>
          </a:p>
          <a:p>
            <a:pPr marL="0" indent="0">
              <a:buNone/>
            </a:pPr>
            <a:r>
              <a:rPr lang="en-GB" dirty="0">
                <a:effectLst/>
                <a:latin typeface="+mj-lt"/>
              </a:rPr>
              <a:t>Anxiety - State-Trait Anxiety Inventory</a:t>
            </a:r>
          </a:p>
          <a:p>
            <a:pPr marL="0" indent="0">
              <a:buNone/>
            </a:pPr>
            <a:r>
              <a:rPr lang="en-GB" dirty="0">
                <a:effectLst/>
                <a:latin typeface="+mj-lt"/>
              </a:rPr>
              <a:t>Depression - Beck Depression /Montgomery-Åsberg Depression Rating Scale (MADRS) </a:t>
            </a:r>
          </a:p>
          <a:p>
            <a:pPr marL="0" indent="0">
              <a:buNone/>
            </a:pPr>
            <a:r>
              <a:rPr lang="en-GB" dirty="0">
                <a:effectLst/>
                <a:latin typeface="+mj-lt"/>
              </a:rPr>
              <a:t>Emotional Breakthrough Inventory (EBI) </a:t>
            </a:r>
            <a:endParaRPr lang="en-GB" b="1" dirty="0">
              <a:effectLst/>
              <a:latin typeface="+mj-lt"/>
            </a:endParaRPr>
          </a:p>
          <a:p>
            <a:pPr marL="0" indent="0">
              <a:buNone/>
            </a:pPr>
            <a:r>
              <a:rPr lang="en-GB" dirty="0">
                <a:effectLst/>
                <a:latin typeface="+mj-lt"/>
              </a:rPr>
              <a:t>Quick Inventory of Depressive Symptoms (QIDS)</a:t>
            </a:r>
          </a:p>
          <a:p>
            <a:pPr marL="0" indent="0">
              <a:buNone/>
            </a:pPr>
            <a:r>
              <a:rPr lang="en-GB" dirty="0">
                <a:effectLst/>
                <a:latin typeface="+mj-lt"/>
              </a:rPr>
              <a:t>Suicidality scale.</a:t>
            </a:r>
          </a:p>
          <a:p>
            <a:pPr marL="0" indent="0">
              <a:buNone/>
            </a:pPr>
            <a:r>
              <a:rPr lang="en-GB" dirty="0">
                <a:effectLst/>
                <a:latin typeface="+mj-lt"/>
              </a:rPr>
              <a:t>Hallucinogen Rating Scale and Mystical Experience Questionnaire 30</a:t>
            </a:r>
          </a:p>
          <a:p>
            <a:pPr marL="0" indent="0">
              <a:buNone/>
            </a:pPr>
            <a:r>
              <a:rPr lang="en-GB" dirty="0">
                <a:effectLst/>
                <a:latin typeface="+mj-lt"/>
              </a:rPr>
              <a:t>Five-Dimensional Altered States of Consciousness (5D-ASC) </a:t>
            </a:r>
          </a:p>
          <a:p>
            <a:pPr marL="0" indent="0">
              <a:buNone/>
            </a:pPr>
            <a:r>
              <a:rPr lang="en-GB" b="1" u="sng" dirty="0">
                <a:effectLst/>
                <a:latin typeface="+mj-lt"/>
              </a:rPr>
              <a:t>Interviews </a:t>
            </a:r>
            <a:endParaRPr lang="en-GB" b="1" dirty="0">
              <a:effectLst/>
              <a:latin typeface="+mj-lt"/>
            </a:endParaRPr>
          </a:p>
          <a:p>
            <a:pPr marL="0" indent="0">
              <a:buNone/>
            </a:pPr>
            <a:r>
              <a:rPr lang="en-GB" dirty="0">
                <a:effectLst/>
                <a:latin typeface="+mj-lt"/>
              </a:rPr>
              <a:t>Phenomenological interviews.</a:t>
            </a:r>
          </a:p>
          <a:p>
            <a:pPr marL="0" indent="0">
              <a:buNone/>
            </a:pPr>
            <a:r>
              <a:rPr lang="en-GB" b="1" dirty="0">
                <a:effectLst/>
                <a:latin typeface="+mj-lt"/>
              </a:rPr>
              <a:t>F</a:t>
            </a:r>
            <a:r>
              <a:rPr lang="en-GB" b="1" u="sng" dirty="0">
                <a:effectLst/>
                <a:latin typeface="+mj-lt"/>
              </a:rPr>
              <a:t>ollow up </a:t>
            </a:r>
          </a:p>
          <a:p>
            <a:pPr marL="0" indent="0">
              <a:buNone/>
            </a:pPr>
            <a:r>
              <a:rPr lang="en-GB" dirty="0">
                <a:effectLst/>
                <a:latin typeface="+mj-lt"/>
              </a:rPr>
              <a:t>1 week, 5 weeks, 3 months and 6 months.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7064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473872B-0586-349D-8695-B4B4A31915A3}"/>
              </a:ext>
            </a:extLst>
          </p:cNvPr>
          <p:cNvSpPr txBox="1">
            <a:spLocks/>
          </p:cNvSpPr>
          <p:nvPr/>
        </p:nvSpPr>
        <p:spPr>
          <a:xfrm>
            <a:off x="540365" y="1276351"/>
            <a:ext cx="3422035" cy="2895600"/>
          </a:xfrm>
          <a:prstGeom prst="rect">
            <a:avLst/>
          </a:prstGeom>
        </p:spPr>
        <p:txBody>
          <a:bodyPr vert="horz" lIns="67355" tIns="33677" rIns="67355" bIns="33677" anchor="t"/>
          <a:lstStyle>
            <a:lvl1pPr marL="0" indent="0" algn="l">
              <a:buNone/>
              <a:defRPr sz="11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venir Book"/>
              </a:defRPr>
            </a:lvl1pPr>
            <a:lvl2pPr marL="336774" indent="0">
              <a:buNone/>
              <a:defRPr sz="1300">
                <a:latin typeface="+mn-lt"/>
                <a:ea typeface="+mn-ea"/>
                <a:cs typeface="+mn-cs"/>
              </a:defRPr>
            </a:lvl2pPr>
            <a:lvl3pPr marL="673547" indent="0">
              <a:buNone/>
              <a:defRPr sz="1200">
                <a:latin typeface="+mn-lt"/>
                <a:ea typeface="+mn-ea"/>
                <a:cs typeface="+mn-cs"/>
              </a:defRPr>
            </a:lvl3pPr>
            <a:lvl4pPr marL="1010321" indent="0">
              <a:buNone/>
              <a:defRPr sz="1000">
                <a:latin typeface="+mn-lt"/>
                <a:ea typeface="+mn-ea"/>
                <a:cs typeface="+mn-cs"/>
              </a:defRPr>
            </a:lvl4pPr>
            <a:lvl5pPr marL="1347094" indent="0">
              <a:buNone/>
              <a:defRPr sz="1000">
                <a:latin typeface="+mn-lt"/>
                <a:ea typeface="+mn-ea"/>
                <a:cs typeface="+mn-cs"/>
              </a:defRPr>
            </a:lvl5pPr>
            <a:lvl6pPr marL="1683868" indent="0">
              <a:buNone/>
              <a:defRPr sz="1000">
                <a:latin typeface="+mn-lt"/>
                <a:ea typeface="+mn-ea"/>
                <a:cs typeface="+mn-cs"/>
              </a:defRPr>
            </a:lvl6pPr>
            <a:lvl7pPr marL="2020641" indent="0">
              <a:buNone/>
              <a:defRPr sz="1000">
                <a:latin typeface="+mn-lt"/>
                <a:ea typeface="+mn-ea"/>
                <a:cs typeface="+mn-cs"/>
              </a:defRPr>
            </a:lvl7pPr>
            <a:lvl8pPr marL="2357415" indent="0">
              <a:buNone/>
              <a:defRPr sz="1000">
                <a:latin typeface="+mn-lt"/>
                <a:ea typeface="+mn-ea"/>
                <a:cs typeface="+mn-cs"/>
              </a:defRPr>
            </a:lvl8pPr>
            <a:lvl9pPr marL="2694188" indent="0">
              <a:buNone/>
              <a:defRPr sz="1000"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GB" sz="1400" kern="0" dirty="0"/>
              <a:t>Approvals University Ethics /GHA/Customs.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GB" sz="1400" kern="0" dirty="0"/>
              <a:t>Study participants 10-12.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GB" sz="1400" kern="0" dirty="0"/>
              <a:t>Psilocybin molecule (</a:t>
            </a:r>
            <a:r>
              <a:rPr lang="en-GB" sz="1400" kern="0" dirty="0" err="1"/>
              <a:t>Usona</a:t>
            </a:r>
            <a:r>
              <a:rPr lang="en-GB" sz="1400" kern="0" dirty="0"/>
              <a:t>/Compass) or natural form.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GB" sz="1400" kern="0" dirty="0"/>
              <a:t>2 Therapist / 1 Therapist 1 Sitter.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GB" sz="1400" kern="0" dirty="0"/>
              <a:t>Setting. (Office with comfortable sofa).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GB" sz="1400" kern="0" dirty="0"/>
              <a:t>Music and eyeshades.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GB" sz="1400" kern="0" dirty="0"/>
              <a:t>Access to a GP/Nurse. In case an anxiolytic (Diazepam) is needed. Very Rare.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291C647-F929-9ABB-0EA0-1EF638EB3C88}"/>
              </a:ext>
            </a:extLst>
          </p:cNvPr>
          <p:cNvSpPr txBox="1">
            <a:spLocks/>
          </p:cNvSpPr>
          <p:nvPr/>
        </p:nvSpPr>
        <p:spPr>
          <a:xfrm>
            <a:off x="677334" y="609601"/>
            <a:ext cx="5342466" cy="514350"/>
          </a:xfrm>
          <a:prstGeom prst="rect">
            <a:avLst/>
          </a:prstGeom>
        </p:spPr>
        <p:txBody>
          <a:bodyPr/>
          <a:lstStyle>
            <a:lvl1pPr>
              <a:defRPr cap="all" baseline="0"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defTabSz="914400"/>
            <a:r>
              <a:rPr lang="en-GB" sz="1800" b="1" kern="0" dirty="0">
                <a:solidFill>
                  <a:sysClr val="windowText" lastClr="000000"/>
                </a:solidFill>
              </a:rPr>
              <a:t>What is needed to proceed?</a:t>
            </a:r>
          </a:p>
        </p:txBody>
      </p:sp>
      <p:pic>
        <p:nvPicPr>
          <p:cNvPr id="10" name="Picture 2" descr="Center for Psychedelic &amp; Consciousness Research">
            <a:extLst>
              <a:ext uri="{FF2B5EF4-FFF2-40B4-BE49-F238E27FC236}">
                <a16:creationId xmlns:a16="http://schemas.microsoft.com/office/drawing/2014/main" id="{6C0FA3AB-3EFB-306A-5F09-8B6A2B3C9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123951"/>
            <a:ext cx="4184035" cy="313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096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{C9FC3947-73CF-2240-B10D-0BB849DBAA5E}tf16401369</Template>
  <TotalTime>19964</TotalTime>
  <Words>2850</Words>
  <Application>Microsoft Macintosh PowerPoint</Application>
  <PresentationFormat>On-screen Show (16:9)</PresentationFormat>
  <Paragraphs>150</Paragraphs>
  <Slides>13</Slides>
  <Notes>9</Notes>
  <HiddenSlides>1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</vt:lpstr>
      <vt:lpstr>Calibri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UG-powerpoint</dc:title>
  <dc:subject/>
  <dc:creator>Henry Earle</dc:creator>
  <cp:keywords/>
  <dc:description/>
  <cp:lastModifiedBy>Pedro Romero</cp:lastModifiedBy>
  <cp:revision>107</cp:revision>
  <cp:lastPrinted>2020-01-07T09:27:53Z</cp:lastPrinted>
  <dcterms:created xsi:type="dcterms:W3CDTF">2020-01-06T16:06:40Z</dcterms:created>
  <dcterms:modified xsi:type="dcterms:W3CDTF">2023-01-30T11:34:27Z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2020-01-06T10:00:00Z</vt:filetime>
  </property>
  <property fmtid="{D5CDD505-2E9C-101B-9397-08002B2CF9AE}" pid="3" name="Creator">
    <vt:lpwstr>Adobe Illustrator 24.0 (Macintosh)</vt:lpwstr>
  </property>
  <property fmtid="{D5CDD505-2E9C-101B-9397-08002B2CF9AE}" pid="4" name="LastSaved">
    <vt:filetime>2020-01-06T10:00:00Z</vt:filetime>
  </property>
</Properties>
</file>