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59" r:id="rId4"/>
    <p:sldId id="263" r:id="rId5"/>
    <p:sldId id="264" r:id="rId6"/>
    <p:sldId id="265" r:id="rId7"/>
    <p:sldId id="261" r:id="rId8"/>
    <p:sldId id="262" r:id="rId9"/>
    <p:sldId id="25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755"/>
    <a:srgbClr val="95B6CD"/>
    <a:srgbClr val="EDF7FC"/>
    <a:srgbClr val="FFFFFF"/>
    <a:srgbClr val="B9E2F5"/>
    <a:srgbClr val="DCF0FA"/>
    <a:srgbClr val="50B8E7"/>
    <a:srgbClr val="DDE7DC"/>
    <a:srgbClr val="89B9C5"/>
    <a:srgbClr val="C1DE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0465" autoAdjust="0"/>
  </p:normalViewPr>
  <p:slideViewPr>
    <p:cSldViewPr snapToGrid="0">
      <p:cViewPr varScale="1">
        <p:scale>
          <a:sx n="104" d="100"/>
          <a:sy n="104" d="100"/>
        </p:scale>
        <p:origin x="81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D7C7E-8A07-43F5-A321-D9934DA2A717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70EC9-B042-47CF-B685-E61538E9D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36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70EC9-B042-47CF-B685-E61538E9D4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64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Using</a:t>
            </a:r>
            <a:r>
              <a:rPr lang="en-US" baseline="0" dirty="0" smtClean="0"/>
              <a:t> the right project management tool definitely boosts productivity and increases efficiency. </a:t>
            </a:r>
          </a:p>
          <a:p>
            <a:r>
              <a:rPr lang="en-US" baseline="0" dirty="0" smtClean="0"/>
              <a:t>- 3 areas to consider when selecting a tool. </a:t>
            </a:r>
          </a:p>
          <a:p>
            <a:r>
              <a:rPr lang="en-US" baseline="0" dirty="0" smtClean="0"/>
              <a:t>- Users perspective is important – the tool need to make users feel connected to the project and motivate them to contribute to it.</a:t>
            </a:r>
          </a:p>
          <a:p>
            <a:r>
              <a:rPr lang="en-US" baseline="0" dirty="0" smtClean="0"/>
              <a:t>- The right app makes users crave collaboration instead of dreading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70EC9-B042-47CF-B685-E61538E9D4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57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Basecamp – simple layout, fewer features, central</a:t>
            </a:r>
            <a:r>
              <a:rPr lang="en-US" baseline="0" dirty="0" smtClean="0"/>
              <a:t> email repository, no flexibility of structuring content</a:t>
            </a:r>
          </a:p>
          <a:p>
            <a:r>
              <a:rPr lang="en-US" baseline="0" dirty="0" smtClean="0"/>
              <a:t>Trello – more sophisticated, more options, highly customizable, easy-to-use and rearrange content</a:t>
            </a:r>
          </a:p>
          <a:p>
            <a:r>
              <a:rPr lang="en-US" baseline="0" dirty="0" smtClean="0"/>
              <a:t>Searching – both support keyword searching; Trello has filtering feature for higher precision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70EC9-B042-47CF-B685-E61538E9D4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90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Emphasis</a:t>
            </a:r>
            <a:r>
              <a:rPr lang="en-US" baseline="0" dirty="0" smtClean="0"/>
              <a:t> on Trello’s progress monitoring, making everyone connected, ease of use and reassigning tasks!</a:t>
            </a:r>
          </a:p>
          <a:p>
            <a:r>
              <a:rPr lang="en-US" baseline="0" dirty="0" smtClean="0"/>
              <a:t>Emphasis on Basecamp’s chronological arrangement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70EC9-B042-47CF-B685-E61538E9D4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09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70EC9-B042-47CF-B685-E61538E9D4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63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70EC9-B042-47CF-B685-E61538E9D4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832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70EC9-B042-47CF-B685-E61538E9D4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51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just scratched</a:t>
            </a:r>
            <a:r>
              <a:rPr lang="en-US" baseline="0" dirty="0" smtClean="0"/>
              <a:t> the surface.</a:t>
            </a:r>
          </a:p>
          <a:p>
            <a:r>
              <a:rPr lang="en-US" baseline="0" dirty="0" smtClean="0"/>
              <a:t>Consider a tool that will boost your team’s morale and productivity; so helpful that will make them happy and craving collaboration.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70EC9-B042-47CF-B685-E61538E9D4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008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70EC9-B042-47CF-B685-E61538E9D4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378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1955-BF4E-4D48-8643-4C2CAA446A0E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33EB-1FC9-4518-BB12-1B02C8A88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918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1955-BF4E-4D48-8643-4C2CAA446A0E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33EB-1FC9-4518-BB12-1B02C8A88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0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1955-BF4E-4D48-8643-4C2CAA446A0E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33EB-1FC9-4518-BB12-1B02C8A88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45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1955-BF4E-4D48-8643-4C2CAA446A0E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33EB-1FC9-4518-BB12-1B02C8A88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84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1955-BF4E-4D48-8643-4C2CAA446A0E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33EB-1FC9-4518-BB12-1B02C8A88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96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1955-BF4E-4D48-8643-4C2CAA446A0E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33EB-1FC9-4518-BB12-1B02C8A88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1955-BF4E-4D48-8643-4C2CAA446A0E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33EB-1FC9-4518-BB12-1B02C8A88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94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1955-BF4E-4D48-8643-4C2CAA446A0E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33EB-1FC9-4518-BB12-1B02C8A88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48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1955-BF4E-4D48-8643-4C2CAA446A0E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33EB-1FC9-4518-BB12-1B02C8A88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809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1955-BF4E-4D48-8643-4C2CAA446A0E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33EB-1FC9-4518-BB12-1B02C8A88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37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1955-BF4E-4D48-8643-4C2CAA446A0E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33EB-1FC9-4518-BB12-1B02C8A88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47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71955-BF4E-4D48-8643-4C2CAA446A0E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233EB-1FC9-4518-BB12-1B02C8A88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54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://www.marina-expertise.com/" TargetMode="External"/><Relationship Id="rId7" Type="http://schemas.openxmlformats.org/officeDocument/2006/relationships/image" Target="../media/image19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0.png"/><Relationship Id="rId5" Type="http://schemas.openxmlformats.org/officeDocument/2006/relationships/image" Target="../media/image6.png"/><Relationship Id="rId10" Type="http://schemas.openxmlformats.org/officeDocument/2006/relationships/image" Target="../media/image23.png"/><Relationship Id="rId4" Type="http://schemas.openxmlformats.org/officeDocument/2006/relationships/image" Target="../media/image28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7774" y="1114051"/>
            <a:ext cx="10396451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Achieving efficiency </a:t>
            </a:r>
            <a:br>
              <a:rPr lang="en-US" dirty="0">
                <a:solidFill>
                  <a:schemeClr val="accent4">
                    <a:lumMod val="50000"/>
                  </a:schemeClr>
                </a:solidFill>
                <a:latin typeface="+mn-lt"/>
              </a:rPr>
            </a:b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in large-scale digitization project management with free IT tools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68542"/>
            <a:ext cx="9144000" cy="1655762"/>
          </a:xfrm>
        </p:spPr>
        <p:txBody>
          <a:bodyPr/>
          <a:lstStyle/>
          <a:p>
            <a:r>
              <a:rPr lang="en-US" b="1" kern="0" spc="-100" dirty="0">
                <a:solidFill>
                  <a:schemeClr val="accent5"/>
                </a:solidFill>
                <a:latin typeface="+mj-lt"/>
              </a:rPr>
              <a:t>An inspirational talk about task management and team motivation</a:t>
            </a:r>
          </a:p>
        </p:txBody>
      </p:sp>
      <p:pic>
        <p:nvPicPr>
          <p:cNvPr id="1030" name="Picture 6" descr="Image result for clipart creative lines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894" y="58887"/>
            <a:ext cx="1789603" cy="90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clipart creative lines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501" y="5875231"/>
            <a:ext cx="1789603" cy="90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6180" y="4810958"/>
            <a:ext cx="375090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MARINA GEORGIEVA</a:t>
            </a:r>
          </a:p>
          <a:p>
            <a:pPr algn="ctr"/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ALA Annual 2018</a:t>
            </a:r>
          </a:p>
          <a:p>
            <a:pPr algn="ctr"/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Ernest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Morial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Convention Center</a:t>
            </a:r>
          </a:p>
          <a:p>
            <a:pPr algn="ctr"/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New Orleans, LA</a:t>
            </a:r>
          </a:p>
          <a:p>
            <a:pPr algn="ctr"/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June 23, 2018</a:t>
            </a:r>
          </a:p>
        </p:txBody>
      </p:sp>
      <p:pic>
        <p:nvPicPr>
          <p:cNvPr id="1031" name="Picture 7" descr="Image result for floral line 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95B6C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058" y="5931094"/>
            <a:ext cx="1073150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19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12192000" cy="125148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963984" y="1181819"/>
            <a:ext cx="156457" cy="5676181"/>
          </a:xfrm>
          <a:prstGeom prst="rect">
            <a:avLst/>
          </a:prstGeom>
          <a:solidFill>
            <a:srgbClr val="0E3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6" descr="Image result for clipart creative lines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894" y="58887"/>
            <a:ext cx="1789603" cy="90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55888" y="2966921"/>
            <a:ext cx="3173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13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MANAGERIAL PERSPECTIVE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93218" y="-8320"/>
            <a:ext cx="8438804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Choosing the right product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86791" y="2966921"/>
            <a:ext cx="3551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13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COLLABORATORS PERSPECTIVE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94E663-D768-44D1-80DC-294556D70F3C}"/>
              </a:ext>
            </a:extLst>
          </p:cNvPr>
          <p:cNvSpPr/>
          <p:nvPr/>
        </p:nvSpPr>
        <p:spPr>
          <a:xfrm>
            <a:off x="8093788" y="1373248"/>
            <a:ext cx="182880" cy="548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329699" y="3589774"/>
            <a:ext cx="36254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Project management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Managing parallel projects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Tracking progress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Setting deadlines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File sharing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Team management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Easy-to-train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Task granulation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Managing checklists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Individual/group tasks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Simultaneous collaboration</a:t>
            </a:r>
          </a:p>
        </p:txBody>
      </p:sp>
      <p:pic>
        <p:nvPicPr>
          <p:cNvPr id="1026" name="Picture 2" descr="Image result for project icon png">
            <a:extLst>
              <a:ext uri="{FF2B5EF4-FFF2-40B4-BE49-F238E27FC236}">
                <a16:creationId xmlns:a16="http://schemas.microsoft.com/office/drawing/2014/main" id="{D0EE16E9-B918-4034-84AF-86473B084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460" y="1814247"/>
            <a:ext cx="812940" cy="8129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anager icon png">
            <a:extLst>
              <a:ext uri="{FF2B5EF4-FFF2-40B4-BE49-F238E27FC236}">
                <a16:creationId xmlns:a16="http://schemas.microsoft.com/office/drawing/2014/main" id="{118C5968-E144-4527-A8E7-3E590045D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102" y="1814247"/>
            <a:ext cx="827875" cy="82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users icon png">
            <a:extLst>
              <a:ext uri="{FF2B5EF4-FFF2-40B4-BE49-F238E27FC236}">
                <a16:creationId xmlns:a16="http://schemas.microsoft.com/office/drawing/2014/main" id="{9F8FB86F-9969-4FA1-A535-CA9D5BA9B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868" y="1601855"/>
            <a:ext cx="1252657" cy="125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A84BA2A-4D6F-4EB1-9186-673D86F06C7B}"/>
              </a:ext>
            </a:extLst>
          </p:cNvPr>
          <p:cNvSpPr txBox="1"/>
          <p:nvPr/>
        </p:nvSpPr>
        <p:spPr>
          <a:xfrm>
            <a:off x="556933" y="2966921"/>
            <a:ext cx="285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13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 THE PROJECT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82B2B2-513F-4E8B-81B1-31AB64D309CE}"/>
              </a:ext>
            </a:extLst>
          </p:cNvPr>
          <p:cNvSpPr txBox="1"/>
          <p:nvPr/>
        </p:nvSpPr>
        <p:spPr>
          <a:xfrm>
            <a:off x="225745" y="3573760"/>
            <a:ext cx="36169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Project complexity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Workload segmentation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Parallel workflows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Simultaneous batches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Project contributors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Number of people involved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Contributors’ expertise and tasks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5C946FC-B0DE-44EB-A884-32B5A8C5FDF5}"/>
              </a:ext>
            </a:extLst>
          </p:cNvPr>
          <p:cNvSpPr txBox="1"/>
          <p:nvPr/>
        </p:nvSpPr>
        <p:spPr>
          <a:xfrm>
            <a:off x="8427482" y="3588436"/>
            <a:ext cx="36254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Easy-to-use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Tracking other team members’ progress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Commenting and file sharing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Easy updates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Easy editing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Flexibility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Syncs with mobile apps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093785" y="1181818"/>
            <a:ext cx="156457" cy="5676181"/>
          </a:xfrm>
          <a:prstGeom prst="rect">
            <a:avLst/>
          </a:prstGeom>
          <a:solidFill>
            <a:srgbClr val="0E3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5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12192000" cy="125148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017771" y="1181818"/>
            <a:ext cx="156457" cy="5676181"/>
          </a:xfrm>
          <a:prstGeom prst="rect">
            <a:avLst/>
          </a:prstGeom>
          <a:solidFill>
            <a:srgbClr val="0E3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6" descr="Image result for clipart creative lines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894" y="58887"/>
            <a:ext cx="1789603" cy="90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Image result for official trello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1951" y="1694378"/>
            <a:ext cx="1040049" cy="42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74" y="1623110"/>
            <a:ext cx="5793900" cy="51764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0" descr="Image result for basecamp official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638" y="1220779"/>
            <a:ext cx="1455323" cy="38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1525" y="2038310"/>
            <a:ext cx="5781756" cy="43460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Title 1"/>
          <p:cNvSpPr txBox="1">
            <a:spLocks/>
          </p:cNvSpPr>
          <p:nvPr/>
        </p:nvSpPr>
        <p:spPr>
          <a:xfrm>
            <a:off x="593218" y="-8320"/>
            <a:ext cx="84388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</a:rPr>
              <a:t>Basecamp vs. </a:t>
            </a:r>
            <a:r>
              <a:rPr lang="en-US" sz="4000" b="1" dirty="0" smtClean="0">
                <a:solidFill>
                  <a:schemeClr val="bg1"/>
                </a:solidFill>
              </a:rPr>
              <a:t>Trello | overview</a:t>
            </a:r>
            <a:endParaRPr lang="en-US" sz="4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340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0" y="0"/>
            <a:ext cx="12192000" cy="125148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6" descr="Image result for clipart creative lines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894" y="58887"/>
            <a:ext cx="1789603" cy="90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552" y="1579674"/>
            <a:ext cx="5793900" cy="51764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0" descr="Image result for basecamp official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443" y="1181819"/>
            <a:ext cx="1455323" cy="38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71600" y="1708856"/>
            <a:ext cx="431321" cy="1366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099685" y="2577088"/>
            <a:ext cx="431321" cy="1366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73223" y="2898692"/>
            <a:ext cx="1122663" cy="1723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04614" y="4986431"/>
            <a:ext cx="2034066" cy="1769715"/>
          </a:xfrm>
          <a:prstGeom prst="rect">
            <a:avLst/>
          </a:prstGeom>
          <a:solidFill>
            <a:schemeClr val="accent6">
              <a:lumMod val="60000"/>
              <a:lumOff val="40000"/>
              <a:alpha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00" b="1" dirty="0"/>
              <a:t>MAIN FEATURES</a:t>
            </a:r>
          </a:p>
          <a:p>
            <a:endParaRPr lang="en-US" sz="500" dirty="0"/>
          </a:p>
          <a:p>
            <a:r>
              <a:rPr lang="en-US" sz="1300" dirty="0"/>
              <a:t>- Calendar</a:t>
            </a:r>
          </a:p>
          <a:p>
            <a:r>
              <a:rPr lang="en-US" sz="1300" dirty="0"/>
              <a:t>- Updates</a:t>
            </a:r>
          </a:p>
          <a:p>
            <a:r>
              <a:rPr lang="en-US" sz="1300" dirty="0"/>
              <a:t>- Checklists (to-do lists)</a:t>
            </a:r>
          </a:p>
          <a:p>
            <a:r>
              <a:rPr lang="en-US" sz="1300" dirty="0"/>
              <a:t>- Latest discussion threads</a:t>
            </a:r>
          </a:p>
          <a:p>
            <a:r>
              <a:rPr lang="en-US" sz="1300" dirty="0"/>
              <a:t>- Shared files</a:t>
            </a:r>
          </a:p>
          <a:p>
            <a:r>
              <a:rPr lang="en-US" sz="1300" dirty="0"/>
              <a:t>- Custom tags (files only)</a:t>
            </a:r>
          </a:p>
          <a:p>
            <a:r>
              <a:rPr lang="en-US" sz="1300" dirty="0"/>
              <a:t>- Catch up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87649" y="3847598"/>
            <a:ext cx="607905" cy="1723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93573" y="6044457"/>
            <a:ext cx="291431" cy="1751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916913" y="2221344"/>
            <a:ext cx="638498" cy="2371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7473" y="1579674"/>
            <a:ext cx="5682567" cy="51764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8" descr="Image result for official trello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4182" y="1221264"/>
            <a:ext cx="1040049" cy="42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6274157" y="1981416"/>
            <a:ext cx="2293104" cy="46695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8567260" y="1795671"/>
            <a:ext cx="3311313" cy="49415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9935974" y="5186487"/>
            <a:ext cx="2034066" cy="1569660"/>
          </a:xfrm>
          <a:prstGeom prst="rect">
            <a:avLst/>
          </a:prstGeom>
          <a:solidFill>
            <a:schemeClr val="accent6">
              <a:lumMod val="60000"/>
              <a:lumOff val="40000"/>
              <a:alpha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00" b="1" dirty="0"/>
              <a:t>MAIN FEATURES</a:t>
            </a:r>
          </a:p>
          <a:p>
            <a:endParaRPr lang="en-US" sz="500" dirty="0"/>
          </a:p>
          <a:p>
            <a:r>
              <a:rPr lang="en-US" sz="1300" dirty="0"/>
              <a:t>- Lists | cards | checklists</a:t>
            </a:r>
          </a:p>
          <a:p>
            <a:r>
              <a:rPr lang="en-US" sz="1300" dirty="0"/>
              <a:t>- Commenting in card</a:t>
            </a:r>
          </a:p>
          <a:p>
            <a:r>
              <a:rPr lang="en-US" sz="1300" dirty="0"/>
              <a:t>- Shared files</a:t>
            </a:r>
          </a:p>
          <a:p>
            <a:r>
              <a:rPr lang="en-US" sz="1300" dirty="0"/>
              <a:t>- Color-coding; tagging</a:t>
            </a:r>
          </a:p>
          <a:p>
            <a:r>
              <a:rPr lang="en-US" sz="1300" dirty="0"/>
              <a:t>- Card filtration</a:t>
            </a:r>
          </a:p>
          <a:p>
            <a:r>
              <a:rPr lang="en-US" sz="1300" dirty="0"/>
              <a:t>- Multiple widgets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620856" y="3495177"/>
            <a:ext cx="2415917" cy="10595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620856" y="2952413"/>
            <a:ext cx="695672" cy="1887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074309" y="1595879"/>
            <a:ext cx="706115" cy="369332"/>
          </a:xfrm>
          <a:prstGeom prst="rect">
            <a:avLst/>
          </a:prstGeom>
          <a:solidFill>
            <a:srgbClr val="FFFFFF">
              <a:alpha val="6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LISTS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952688" y="1491271"/>
            <a:ext cx="706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CARD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620856" y="6122941"/>
            <a:ext cx="695672" cy="1887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017771" y="1181818"/>
            <a:ext cx="156457" cy="5676181"/>
          </a:xfrm>
          <a:prstGeom prst="rect">
            <a:avLst/>
          </a:prstGeom>
          <a:solidFill>
            <a:srgbClr val="0E3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593218" y="-8320"/>
            <a:ext cx="98384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bg1"/>
                </a:solidFill>
              </a:rPr>
              <a:t>Basecamp </a:t>
            </a:r>
            <a:r>
              <a:rPr lang="en-US" sz="4000" b="1" dirty="0">
                <a:solidFill>
                  <a:schemeClr val="bg1"/>
                </a:solidFill>
              </a:rPr>
              <a:t>vs. </a:t>
            </a:r>
            <a:r>
              <a:rPr lang="en-US" sz="4000" b="1" dirty="0" smtClean="0">
                <a:solidFill>
                  <a:schemeClr val="bg1"/>
                </a:solidFill>
              </a:rPr>
              <a:t>Trello | features</a:t>
            </a:r>
            <a:endParaRPr lang="en-US" sz="4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138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125148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6" descr="Image result for clipart creative lines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894" y="58887"/>
            <a:ext cx="1789603" cy="90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24370" y="1181819"/>
            <a:ext cx="156457" cy="5676181"/>
          </a:xfrm>
          <a:prstGeom prst="rect">
            <a:avLst/>
          </a:prstGeom>
          <a:solidFill>
            <a:srgbClr val="0E3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0" descr="Image result for basecamp official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933" y="1251489"/>
            <a:ext cx="1455323" cy="38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Image result for official trello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5751" y="1280021"/>
            <a:ext cx="1040049" cy="42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461" y="1686315"/>
            <a:ext cx="5748082" cy="4936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TextBox 29"/>
          <p:cNvSpPr txBox="1"/>
          <p:nvPr/>
        </p:nvSpPr>
        <p:spPr>
          <a:xfrm>
            <a:off x="3763395" y="5853844"/>
            <a:ext cx="2164219" cy="769441"/>
          </a:xfrm>
          <a:prstGeom prst="rect">
            <a:avLst/>
          </a:prstGeom>
          <a:solidFill>
            <a:schemeClr val="accent6">
              <a:lumMod val="60000"/>
              <a:lumOff val="40000"/>
              <a:alpha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00" b="1" dirty="0"/>
              <a:t>BEST FOR</a:t>
            </a:r>
          </a:p>
          <a:p>
            <a:endParaRPr lang="en-US" sz="500" dirty="0"/>
          </a:p>
          <a:p>
            <a:r>
              <a:rPr lang="en-US" sz="1300" dirty="0"/>
              <a:t>- Sharing multiple large files</a:t>
            </a:r>
          </a:p>
          <a:p>
            <a:r>
              <a:rPr lang="en-US" sz="1300" dirty="0"/>
              <a:t>- Record-keeping (no edits)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t="946" r="1429" b="1058"/>
          <a:stretch/>
        </p:blipFill>
        <p:spPr>
          <a:xfrm>
            <a:off x="6672774" y="1416356"/>
            <a:ext cx="3541803" cy="5307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8" name="TextBox 37"/>
          <p:cNvSpPr txBox="1"/>
          <p:nvPr/>
        </p:nvSpPr>
        <p:spPr>
          <a:xfrm>
            <a:off x="10314744" y="4954416"/>
            <a:ext cx="1724467" cy="1769715"/>
          </a:xfrm>
          <a:prstGeom prst="rect">
            <a:avLst/>
          </a:prstGeom>
          <a:solidFill>
            <a:schemeClr val="accent6">
              <a:lumMod val="60000"/>
              <a:lumOff val="40000"/>
              <a:alpha val="8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 b="1"/>
            </a:lvl1pPr>
          </a:lstStyle>
          <a:p>
            <a:r>
              <a:rPr lang="en-US" dirty="0"/>
              <a:t>BEST FOR</a:t>
            </a:r>
          </a:p>
          <a:p>
            <a:endParaRPr lang="en-US" sz="500" dirty="0"/>
          </a:p>
          <a:p>
            <a:r>
              <a:rPr lang="en-US" b="0" dirty="0"/>
              <a:t>- Task granulation</a:t>
            </a:r>
          </a:p>
          <a:p>
            <a:r>
              <a:rPr lang="en-US" b="0" dirty="0"/>
              <a:t>- Progress tracking</a:t>
            </a:r>
          </a:p>
          <a:p>
            <a:r>
              <a:rPr lang="en-US" b="0" dirty="0"/>
              <a:t>- Assigning task to several people</a:t>
            </a:r>
          </a:p>
          <a:p>
            <a:r>
              <a:rPr lang="en-US" b="0" dirty="0"/>
              <a:t>- Collaboration</a:t>
            </a:r>
          </a:p>
          <a:p>
            <a:r>
              <a:rPr lang="en-US" b="0" dirty="0"/>
              <a:t>- Due dates</a:t>
            </a:r>
          </a:p>
          <a:p>
            <a:r>
              <a:rPr lang="en-US" b="0" dirty="0"/>
              <a:t>- Privacy settings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845179" y="1686315"/>
            <a:ext cx="623424" cy="3664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9397687" y="2423637"/>
            <a:ext cx="737118" cy="1958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593218" y="-8320"/>
            <a:ext cx="98384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</a:rPr>
              <a:t>Basecamp vs. Trello | recommended for</a:t>
            </a:r>
            <a:endParaRPr lang="en-US" sz="4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746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1131" t="1190" r="1679"/>
          <a:stretch/>
        </p:blipFill>
        <p:spPr>
          <a:xfrm>
            <a:off x="6517188" y="1579674"/>
            <a:ext cx="2523207" cy="30347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0" y="-18662"/>
            <a:ext cx="12192000" cy="125148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6" descr="Image result for clipart creative lines 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894" y="58887"/>
            <a:ext cx="1789603" cy="90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24233" y="1181819"/>
            <a:ext cx="156457" cy="567618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1" y="1579674"/>
            <a:ext cx="5876130" cy="52126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0" descr="Image result for basecamp official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601" y="1251505"/>
            <a:ext cx="1455323" cy="38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Image result for official trello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4641" y="1319842"/>
            <a:ext cx="1040049" cy="42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5186" y="4961008"/>
            <a:ext cx="2888985" cy="1831271"/>
          </a:xfrm>
          <a:prstGeom prst="rect">
            <a:avLst/>
          </a:prstGeom>
          <a:solidFill>
            <a:schemeClr val="accent6">
              <a:lumMod val="60000"/>
              <a:lumOff val="40000"/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00" b="1" dirty="0"/>
              <a:t>SHORTCOMINGS</a:t>
            </a:r>
          </a:p>
          <a:p>
            <a:endParaRPr lang="en-US" sz="900" dirty="0"/>
          </a:p>
          <a:p>
            <a:r>
              <a:rPr lang="en-US" sz="1300" dirty="0" smtClean="0"/>
              <a:t>- No </a:t>
            </a:r>
            <a:r>
              <a:rPr lang="en-US" sz="1300" dirty="0"/>
              <a:t>customization</a:t>
            </a:r>
          </a:p>
          <a:p>
            <a:r>
              <a:rPr lang="en-US" sz="1300" dirty="0" smtClean="0"/>
              <a:t>- No </a:t>
            </a:r>
            <a:r>
              <a:rPr lang="en-US" sz="1300" dirty="0"/>
              <a:t>content organization </a:t>
            </a:r>
          </a:p>
          <a:p>
            <a:r>
              <a:rPr lang="en-US" sz="1300" dirty="0" smtClean="0"/>
              <a:t>- Fewer </a:t>
            </a:r>
            <a:r>
              <a:rPr lang="en-US" sz="1300" dirty="0"/>
              <a:t>widgets</a:t>
            </a:r>
          </a:p>
          <a:p>
            <a:r>
              <a:rPr lang="en-US" sz="1300" dirty="0" smtClean="0"/>
              <a:t>- Fewer </a:t>
            </a:r>
            <a:r>
              <a:rPr lang="en-US" sz="1300" dirty="0"/>
              <a:t>features</a:t>
            </a:r>
          </a:p>
          <a:p>
            <a:r>
              <a:rPr lang="en-US" sz="1300" dirty="0" smtClean="0"/>
              <a:t>- No </a:t>
            </a:r>
            <a:r>
              <a:rPr lang="en-US" sz="1300" dirty="0"/>
              <a:t>flexibility </a:t>
            </a:r>
            <a:endParaRPr lang="en-US" sz="1300" dirty="0" smtClean="0"/>
          </a:p>
          <a:p>
            <a:r>
              <a:rPr lang="en-US" sz="1300" dirty="0" smtClean="0"/>
              <a:t>- Chronological </a:t>
            </a:r>
            <a:r>
              <a:rPr lang="en-US" sz="1300" dirty="0"/>
              <a:t>arrangement of content</a:t>
            </a:r>
          </a:p>
          <a:p>
            <a:r>
              <a:rPr lang="en-US" sz="1300" dirty="0" smtClean="0"/>
              <a:t>- Difficult </a:t>
            </a:r>
            <a:r>
              <a:rPr lang="en-US" sz="1300" dirty="0"/>
              <a:t>browsing | keyword search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024370" y="1181819"/>
            <a:ext cx="156457" cy="5676181"/>
          </a:xfrm>
          <a:prstGeom prst="rect">
            <a:avLst/>
          </a:prstGeom>
          <a:solidFill>
            <a:srgbClr val="0E3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93218" y="-8320"/>
            <a:ext cx="98384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</a:rPr>
              <a:t>Basecamp vs. Trello | shortcomings</a:t>
            </a:r>
            <a:endParaRPr lang="en-US" sz="4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7219" y="3900196"/>
            <a:ext cx="5929232" cy="28920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9117073" y="2669090"/>
            <a:ext cx="2701116" cy="1231106"/>
          </a:xfrm>
          <a:prstGeom prst="rect">
            <a:avLst/>
          </a:prstGeom>
          <a:solidFill>
            <a:schemeClr val="accent6">
              <a:lumMod val="60000"/>
              <a:lumOff val="40000"/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00" b="1" dirty="0"/>
              <a:t>SHORTCOMINGS</a:t>
            </a:r>
          </a:p>
          <a:p>
            <a:endParaRPr lang="en-US" sz="900" dirty="0"/>
          </a:p>
          <a:p>
            <a:r>
              <a:rPr lang="en-US" sz="1300" dirty="0" smtClean="0"/>
              <a:t>- No </a:t>
            </a:r>
            <a:r>
              <a:rPr lang="en-US" sz="1300" dirty="0"/>
              <a:t>calendar (free version)</a:t>
            </a:r>
          </a:p>
          <a:p>
            <a:r>
              <a:rPr lang="en-US" sz="1300" dirty="0" smtClean="0"/>
              <a:t>- Layout </a:t>
            </a:r>
            <a:r>
              <a:rPr lang="en-US" sz="1300" dirty="0"/>
              <a:t>may get overwhelming</a:t>
            </a:r>
          </a:p>
          <a:p>
            <a:r>
              <a:rPr lang="en-US" sz="1300" dirty="0" smtClean="0"/>
              <a:t>- Customization may take much </a:t>
            </a:r>
            <a:r>
              <a:rPr lang="en-US" sz="1300" dirty="0"/>
              <a:t>time</a:t>
            </a:r>
          </a:p>
          <a:p>
            <a:r>
              <a:rPr lang="en-US" sz="1300" dirty="0" smtClean="0"/>
              <a:t>- Hit </a:t>
            </a:r>
            <a:r>
              <a:rPr lang="en-US" sz="1300" dirty="0"/>
              <a:t>“save” (enter key doesn’t work)</a:t>
            </a:r>
          </a:p>
        </p:txBody>
      </p:sp>
    </p:spTree>
    <p:extLst>
      <p:ext uri="{BB962C8B-B14F-4D97-AF65-F5344CB8AC3E}">
        <p14:creationId xmlns:p14="http://schemas.microsoft.com/office/powerpoint/2010/main" val="13658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120"/>
            <a:ext cx="12192000" cy="125148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6" descr="Image result for clipart creative lines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894" y="58887"/>
            <a:ext cx="1789603" cy="90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37" y="1361227"/>
            <a:ext cx="4496677" cy="24110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 rot="16200000">
            <a:off x="-114782" y="2610837"/>
            <a:ext cx="991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7A05D"/>
                </a:solidFill>
              </a:rPr>
              <a:t>sheets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636" y="3989206"/>
            <a:ext cx="4508587" cy="22687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 rot="16200000">
            <a:off x="-9247" y="5122762"/>
            <a:ext cx="780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CF48"/>
                </a:solidFill>
              </a:rPr>
              <a:t>slides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3581" y="1361227"/>
            <a:ext cx="3860898" cy="241016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16200000">
            <a:off x="4920942" y="2683355"/>
            <a:ext cx="991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587F4"/>
                </a:solidFill>
              </a:rPr>
              <a:t>docs</a:t>
            </a:r>
          </a:p>
        </p:txBody>
      </p:sp>
      <p:pic>
        <p:nvPicPr>
          <p:cNvPr id="15" name="Picture 12" descr="Image result for google docs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566" y="3144473"/>
            <a:ext cx="547951" cy="7273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Image result for google sheets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86" y="3144474"/>
            <a:ext cx="545527" cy="7273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8" descr="Image result for google slides 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31" y="5634002"/>
            <a:ext cx="547951" cy="7273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43581" y="3993194"/>
            <a:ext cx="3860898" cy="226473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 rot="16200000">
            <a:off x="4920942" y="5122761"/>
            <a:ext cx="991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663CB5"/>
                </a:solidFill>
              </a:rPr>
              <a:t>forms</a:t>
            </a:r>
          </a:p>
        </p:txBody>
      </p:sp>
      <p:pic>
        <p:nvPicPr>
          <p:cNvPr id="22" name="Picture 20" descr="Image result for google forms log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452" y="5602036"/>
            <a:ext cx="800178" cy="8046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65605" y="-2453"/>
            <a:ext cx="8438804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</a:rPr>
              <a:t>		</a:t>
            </a:r>
            <a:r>
              <a:rPr lang="en-US" sz="4000" b="1" dirty="0" smtClean="0">
                <a:solidFill>
                  <a:schemeClr val="bg1"/>
                </a:solidFill>
              </a:rPr>
              <a:t>cloud </a:t>
            </a:r>
            <a:r>
              <a:rPr lang="en-US" sz="4000" b="1" dirty="0">
                <a:solidFill>
                  <a:schemeClr val="bg1"/>
                </a:solidFill>
              </a:rPr>
              <a:t>suite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644328" y="1181819"/>
            <a:ext cx="2547672" cy="5676181"/>
          </a:xfrm>
          <a:prstGeom prst="rect">
            <a:avLst/>
          </a:prstGeom>
          <a:solidFill>
            <a:srgbClr val="0E3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658959" y="1801006"/>
            <a:ext cx="2669377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Great for</a:t>
            </a:r>
          </a:p>
          <a:p>
            <a:endParaRPr lang="en-US" sz="800" b="1" dirty="0">
              <a:solidFill>
                <a:schemeClr val="bg1"/>
              </a:solidFill>
            </a:endParaRPr>
          </a:p>
          <a:p>
            <a:r>
              <a:rPr lang="en-US" sz="1300" dirty="0">
                <a:solidFill>
                  <a:schemeClr val="bg1"/>
                </a:solidFill>
              </a:rPr>
              <a:t>- Simultaneous collaboration</a:t>
            </a:r>
          </a:p>
          <a:p>
            <a:r>
              <a:rPr lang="en-US" sz="1300" dirty="0">
                <a:solidFill>
                  <a:schemeClr val="bg1"/>
                </a:solidFill>
              </a:rPr>
              <a:t>- Tracking progress</a:t>
            </a:r>
          </a:p>
          <a:p>
            <a:r>
              <a:rPr lang="en-US" sz="1300" dirty="0">
                <a:solidFill>
                  <a:schemeClr val="bg1"/>
                </a:solidFill>
              </a:rPr>
              <a:t>- Sharing and setting </a:t>
            </a:r>
            <a:r>
              <a:rPr lang="en-US" sz="1300" dirty="0" smtClean="0">
                <a:solidFill>
                  <a:schemeClr val="bg1"/>
                </a:solidFill>
              </a:rPr>
              <a:t>permissions</a:t>
            </a:r>
            <a:endParaRPr lang="en-US" sz="13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Pros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sz="1300" dirty="0">
                <a:solidFill>
                  <a:schemeClr val="bg1"/>
                </a:solidFill>
              </a:rPr>
              <a:t>- Syncs with mobile apps</a:t>
            </a:r>
          </a:p>
          <a:p>
            <a:r>
              <a:rPr lang="en-US" sz="1300" dirty="0">
                <a:solidFill>
                  <a:schemeClr val="bg1"/>
                </a:solidFill>
              </a:rPr>
              <a:t>- Easy to use and share</a:t>
            </a:r>
          </a:p>
          <a:p>
            <a:r>
              <a:rPr lang="en-US" sz="1300" dirty="0">
                <a:solidFill>
                  <a:schemeClr val="bg1"/>
                </a:solidFill>
              </a:rPr>
              <a:t>- Basic version control</a:t>
            </a:r>
          </a:p>
          <a:p>
            <a:r>
              <a:rPr lang="en-US" sz="1300" dirty="0">
                <a:solidFill>
                  <a:schemeClr val="bg1"/>
                </a:solidFill>
              </a:rPr>
              <a:t>- Easy access</a:t>
            </a:r>
          </a:p>
          <a:p>
            <a:r>
              <a:rPr lang="en-US" sz="1300" dirty="0">
                <a:solidFill>
                  <a:schemeClr val="bg1"/>
                </a:solidFill>
              </a:rPr>
              <a:t>- Central placeholder</a:t>
            </a:r>
          </a:p>
          <a:p>
            <a:r>
              <a:rPr lang="en-US" sz="1300" dirty="0">
                <a:solidFill>
                  <a:schemeClr val="bg1"/>
                </a:solidFill>
              </a:rPr>
              <a:t>- Search feature</a:t>
            </a:r>
          </a:p>
          <a:p>
            <a:r>
              <a:rPr lang="en-US" sz="1300" dirty="0">
                <a:solidFill>
                  <a:schemeClr val="bg1"/>
                </a:solidFill>
              </a:rPr>
              <a:t>- Automatic save / file update</a:t>
            </a:r>
          </a:p>
          <a:p>
            <a:endParaRPr lang="en-US" sz="1300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Cons</a:t>
            </a:r>
          </a:p>
          <a:p>
            <a:endParaRPr lang="en-US" sz="800" b="1" dirty="0">
              <a:solidFill>
                <a:schemeClr val="bg1"/>
              </a:solidFill>
            </a:endParaRPr>
          </a:p>
          <a:p>
            <a:r>
              <a:rPr lang="en-US" sz="1300" dirty="0">
                <a:solidFill>
                  <a:schemeClr val="bg1"/>
                </a:solidFill>
              </a:rPr>
              <a:t>- Limited formatting features</a:t>
            </a:r>
          </a:p>
          <a:p>
            <a:r>
              <a:rPr lang="en-US" sz="1300" dirty="0">
                <a:solidFill>
                  <a:schemeClr val="bg1"/>
                </a:solidFill>
              </a:rPr>
              <a:t>- Accessibility / Internet connection </a:t>
            </a: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25" name="Picture 2" descr="Image result for google logo 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6" y="451712"/>
            <a:ext cx="1444625" cy="48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05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18662"/>
            <a:ext cx="12192000" cy="139888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17580" y="58887"/>
            <a:ext cx="8438804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n-lt"/>
              </a:rPr>
              <a:t>Final thoughts</a:t>
            </a:r>
          </a:p>
        </p:txBody>
      </p:sp>
      <p:pic>
        <p:nvPicPr>
          <p:cNvPr id="5" name="Picture 6" descr="Image result for clipart creative lines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894" y="58887"/>
            <a:ext cx="1789603" cy="90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FC86E7F-5E3C-44C1-A651-41EE79CD53A5}"/>
              </a:ext>
            </a:extLst>
          </p:cNvPr>
          <p:cNvSpPr/>
          <p:nvPr/>
        </p:nvSpPr>
        <p:spPr>
          <a:xfrm>
            <a:off x="7679094" y="1380227"/>
            <a:ext cx="4512905" cy="547777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8802" y="2757826"/>
            <a:ext cx="379094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Benefits of using the right app</a:t>
            </a:r>
          </a:p>
          <a:p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Increases productivity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Increases efficiency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Improves collaboration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Brings high morale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Makes team crave collaboration</a:t>
            </a:r>
          </a:p>
          <a:p>
            <a:endParaRPr lang="en-US" dirty="0"/>
          </a:p>
          <a:p>
            <a:r>
              <a:rPr lang="en-US" b="1" dirty="0"/>
              <a:t>How to get started?</a:t>
            </a:r>
          </a:p>
          <a:p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Review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Ask around for recommendation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Try it!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Change it if it’s not a good fit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Share your experience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110036" y="3040856"/>
            <a:ext cx="3887889" cy="3962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50" dirty="0">
                <a:solidFill>
                  <a:srgbClr val="F8FCFE"/>
                </a:solidFill>
              </a:rPr>
              <a:t>Remember, each project and each team is different. </a:t>
            </a:r>
            <a:r>
              <a:rPr lang="en-US" sz="1750" dirty="0">
                <a:solidFill>
                  <a:srgbClr val="FFFF00"/>
                </a:solidFill>
              </a:rPr>
              <a:t>There’s </a:t>
            </a:r>
            <a:r>
              <a:rPr lang="en-US" sz="1750" dirty="0" smtClean="0">
                <a:solidFill>
                  <a:srgbClr val="FFFF00"/>
                </a:solidFill>
              </a:rPr>
              <a:t>nothing like </a:t>
            </a:r>
            <a:r>
              <a:rPr lang="en-US" sz="1750" dirty="0">
                <a:solidFill>
                  <a:srgbClr val="FFFF00"/>
                </a:solidFill>
              </a:rPr>
              <a:t>one size fits all</a:t>
            </a:r>
            <a:r>
              <a:rPr lang="en-US" sz="1750" dirty="0">
                <a:solidFill>
                  <a:srgbClr val="F8FCFE"/>
                </a:solidFill>
              </a:rPr>
              <a:t>.</a:t>
            </a:r>
          </a:p>
          <a:p>
            <a:endParaRPr lang="en-US" sz="800" dirty="0">
              <a:solidFill>
                <a:srgbClr val="F8FCFE"/>
              </a:solidFill>
            </a:endParaRPr>
          </a:p>
          <a:p>
            <a:r>
              <a:rPr lang="en-US" sz="1750" dirty="0">
                <a:solidFill>
                  <a:srgbClr val="F8FCFE"/>
                </a:solidFill>
              </a:rPr>
              <a:t>Remain flexible, experiment, switch products.</a:t>
            </a:r>
          </a:p>
          <a:p>
            <a:endParaRPr lang="en-US" sz="800" dirty="0">
              <a:solidFill>
                <a:srgbClr val="F8FCFE"/>
              </a:solidFill>
            </a:endParaRPr>
          </a:p>
          <a:p>
            <a:r>
              <a:rPr lang="en-US" sz="1750" dirty="0">
                <a:solidFill>
                  <a:srgbClr val="F8FCFE"/>
                </a:solidFill>
              </a:rPr>
              <a:t>Assess your needs and select the product that fits best your current needs. This may change in the future and that’s ok.</a:t>
            </a:r>
          </a:p>
          <a:p>
            <a:endParaRPr lang="en-US" sz="800" dirty="0">
              <a:solidFill>
                <a:srgbClr val="F8FCFE"/>
              </a:solidFill>
            </a:endParaRPr>
          </a:p>
          <a:p>
            <a:r>
              <a:rPr lang="en-US" sz="1750" dirty="0">
                <a:solidFill>
                  <a:srgbClr val="FFFF00"/>
                </a:solidFill>
              </a:rPr>
              <a:t>Flexibility and frequent assessment is your best bet for increased efficiency and boosted productivity!</a:t>
            </a:r>
          </a:p>
          <a:p>
            <a:endParaRPr lang="en-US" sz="1750" dirty="0"/>
          </a:p>
        </p:txBody>
      </p:sp>
      <p:pic>
        <p:nvPicPr>
          <p:cNvPr id="1026" name="Picture 2" descr="Image result for choosing software transparent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087" y="3251517"/>
            <a:ext cx="3249675" cy="253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electing icon png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53" t="36839" r="6531" b="36811"/>
          <a:stretch/>
        </p:blipFill>
        <p:spPr bwMode="auto">
          <a:xfrm>
            <a:off x="272950" y="1693611"/>
            <a:ext cx="889260" cy="106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139" y="1794632"/>
            <a:ext cx="1200813" cy="120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49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666861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7437"/>
            <a:ext cx="4582886" cy="435133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i="1" dirty="0"/>
              <a:t>  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 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Visiting Digital Collections Librarian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 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University of Nevada - Las Vegas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University Libraries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4505 S Maryland Parkway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Box 457041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Las Vegas, NV 89154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Tel: 702-895-2310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marina.georgeiva@unlv.edu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orcid.org/0000-0002-2134-6719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3100" dirty="0" smtClean="0">
                <a:solidFill>
                  <a:srgbClr val="0070C0"/>
                </a:solidFill>
                <a:hlinkClick r:id="rId3"/>
              </a:rPr>
              <a:t>www.marina-expertise.com</a:t>
            </a:r>
            <a:endParaRPr lang="en-US" sz="3100" dirty="0" smtClean="0">
              <a:solidFill>
                <a:srgbClr val="0070C0"/>
              </a:solidFill>
            </a:endParaRPr>
          </a:p>
        </p:txBody>
      </p:sp>
      <p:pic>
        <p:nvPicPr>
          <p:cNvPr id="2050" name="Picture 2" descr="Name and ow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36" y="1577197"/>
            <a:ext cx="2151063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716416" y="0"/>
            <a:ext cx="531845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5641713" y="2776619"/>
            <a:ext cx="46812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COLLABORATIVE  TOOLS</a:t>
            </a:r>
          </a:p>
        </p:txBody>
      </p:sp>
      <p:pic>
        <p:nvPicPr>
          <p:cNvPr id="2056" name="Picture 8" descr="Image result for official trello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725" y="2391424"/>
            <a:ext cx="2311362" cy="94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basecamp official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377" y="1662403"/>
            <a:ext cx="2086058" cy="54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google docs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547" y="5408564"/>
            <a:ext cx="547951" cy="72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result for google sheets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124" y="5394958"/>
            <a:ext cx="545527" cy="72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Image result for google slides 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9278" y="5408564"/>
            <a:ext cx="547951" cy="72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Image result for google forms log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5121" y="5369912"/>
            <a:ext cx="800178" cy="80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Image result for google drive log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666" y="4020485"/>
            <a:ext cx="933479" cy="93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417692" y="6102313"/>
            <a:ext cx="890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3A565"/>
                </a:solidFill>
              </a:rPr>
              <a:t>sheets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300963" y="6102313"/>
            <a:ext cx="890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385F4"/>
                </a:solidFill>
              </a:rPr>
              <a:t>docs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214206" y="6102313"/>
            <a:ext cx="890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4B913"/>
                </a:solidFill>
              </a:rPr>
              <a:t>slides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086290" y="6101816"/>
            <a:ext cx="890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249BC"/>
                </a:solidFill>
              </a:rPr>
              <a:t>forms</a:t>
            </a:r>
          </a:p>
        </p:txBody>
      </p:sp>
      <p:pic>
        <p:nvPicPr>
          <p:cNvPr id="24" name="Picture 6" descr="Image result for clipart creative lines png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894" y="58887"/>
            <a:ext cx="1789603" cy="90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Image result for clipart creative lines png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501" y="5875231"/>
            <a:ext cx="1789603" cy="90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773162" y="4854318"/>
            <a:ext cx="836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gradFill flip="none" rotWithShape="1">
                  <a:gsLst>
                    <a:gs pos="0">
                      <a:srgbClr val="1CA261"/>
                    </a:gs>
                    <a:gs pos="50000">
                      <a:srgbClr val="FFD04A"/>
                    </a:gs>
                    <a:gs pos="100000">
                      <a:srgbClr val="4687F4"/>
                    </a:gs>
                  </a:gsLst>
                  <a:lin ang="0" scaled="1"/>
                  <a:tileRect/>
                </a:gradFill>
              </a:rPr>
              <a:t>g-drive</a:t>
            </a:r>
          </a:p>
        </p:txBody>
      </p:sp>
    </p:spTree>
    <p:extLst>
      <p:ext uri="{BB962C8B-B14F-4D97-AF65-F5344CB8AC3E}">
        <p14:creationId xmlns:p14="http://schemas.microsoft.com/office/powerpoint/2010/main" val="136281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York · SlidesCarnival</Template>
  <TotalTime>1747</TotalTime>
  <Words>621</Words>
  <Application>Microsoft Office PowerPoint</Application>
  <PresentationFormat>Widescreen</PresentationFormat>
  <Paragraphs>178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Office Theme</vt:lpstr>
      <vt:lpstr>Achieving efficiency  in large-scale digitization project management with free IT tools</vt:lpstr>
      <vt:lpstr>Choosing the right product</vt:lpstr>
      <vt:lpstr>PowerPoint Presentation</vt:lpstr>
      <vt:lpstr>PowerPoint Presentation</vt:lpstr>
      <vt:lpstr>PowerPoint Presentation</vt:lpstr>
      <vt:lpstr>PowerPoint Presentation</vt:lpstr>
      <vt:lpstr>  cloud suite</vt:lpstr>
      <vt:lpstr>Final thoughts</vt:lpstr>
      <vt:lpstr>Thank you!</vt:lpstr>
    </vt:vector>
  </TitlesOfParts>
  <Company>UNLV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281</cp:revision>
  <dcterms:created xsi:type="dcterms:W3CDTF">2018-06-08T20:13:39Z</dcterms:created>
  <dcterms:modified xsi:type="dcterms:W3CDTF">2018-06-18T21:34:59Z</dcterms:modified>
</cp:coreProperties>
</file>